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vml" ContentType="application/vnd.openxmlformats-officedocument.vmlDrawing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3.xml" ContentType="application/vnd.openxmlformats-officedocument.presentationml.notesSlide+xml"/>
  <Override PartName="/ppt/comments/comment2.xml" ContentType="application/vnd.openxmlformats-officedocument.presentationml.comments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theme/themeOverride2.xml" ContentType="application/vnd.openxmlformats-officedocument.themeOverride+xml"/>
  <Override PartName="/ppt/charts/chart3.xml" ContentType="application/vnd.openxmlformats-officedocument.drawingml.chart+xml"/>
  <Override PartName="/ppt/theme/themeOverride3.xml" ContentType="application/vnd.openxmlformats-officedocument.themeOverride+xml"/>
  <Override PartName="/ppt/comments/comment3.xml" ContentType="application/vnd.openxmlformats-officedocument.presentationml.comments+xml"/>
  <Override PartName="/ppt/charts/chart4.xml" ContentType="application/vnd.openxmlformats-officedocument.drawingml.chart+xml"/>
  <Override PartName="/ppt/theme/themeOverride4.xml" ContentType="application/vnd.openxmlformats-officedocument.themeOverr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3" r:id="rId1"/>
  </p:sldMasterIdLst>
  <p:notesMasterIdLst>
    <p:notesMasterId r:id="rId31"/>
  </p:notesMasterIdLst>
  <p:handoutMasterIdLst>
    <p:handoutMasterId r:id="rId32"/>
  </p:handoutMasterIdLst>
  <p:sldIdLst>
    <p:sldId id="257" r:id="rId2"/>
    <p:sldId id="258" r:id="rId3"/>
    <p:sldId id="278" r:id="rId4"/>
    <p:sldId id="264" r:id="rId5"/>
    <p:sldId id="279" r:id="rId6"/>
    <p:sldId id="280" r:id="rId7"/>
    <p:sldId id="283" r:id="rId8"/>
    <p:sldId id="267" r:id="rId9"/>
    <p:sldId id="282" r:id="rId10"/>
    <p:sldId id="268" r:id="rId11"/>
    <p:sldId id="263" r:id="rId12"/>
    <p:sldId id="269" r:id="rId13"/>
    <p:sldId id="284" r:id="rId14"/>
    <p:sldId id="274" r:id="rId15"/>
    <p:sldId id="287" r:id="rId16"/>
    <p:sldId id="288" r:id="rId17"/>
    <p:sldId id="286" r:id="rId18"/>
    <p:sldId id="289" r:id="rId19"/>
    <p:sldId id="291" r:id="rId20"/>
    <p:sldId id="292" r:id="rId21"/>
    <p:sldId id="290" r:id="rId22"/>
    <p:sldId id="276" r:id="rId23"/>
    <p:sldId id="256" r:id="rId24"/>
    <p:sldId id="281" r:id="rId25"/>
    <p:sldId id="273" r:id="rId26"/>
    <p:sldId id="275" r:id="rId27"/>
    <p:sldId id="270" r:id="rId28"/>
    <p:sldId id="272" r:id="rId29"/>
    <p:sldId id="285" r:id="rId30"/>
  </p:sldIdLst>
  <p:sldSz cx="9144000" cy="6858000" type="screen4x3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-111" charset="0"/>
        <a:ea typeface="ヒラギノ角ゴ Pro W3" pitchFamily="-111" charset="-128"/>
        <a:cs typeface="ヒラギノ角ゴ Pro W3" pitchFamily="-111" charset="-128"/>
      </a:defRPr>
    </a:lvl1pPr>
    <a:lvl2pPr marL="4572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-111" charset="0"/>
        <a:ea typeface="ヒラギノ角ゴ Pro W3" pitchFamily="-111" charset="-128"/>
        <a:cs typeface="ヒラギノ角ゴ Pro W3" pitchFamily="-111" charset="-128"/>
      </a:defRPr>
    </a:lvl2pPr>
    <a:lvl3pPr marL="9144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-111" charset="0"/>
        <a:ea typeface="ヒラギノ角ゴ Pro W3" pitchFamily="-111" charset="-128"/>
        <a:cs typeface="ヒラギノ角ゴ Pro W3" pitchFamily="-111" charset="-128"/>
      </a:defRPr>
    </a:lvl3pPr>
    <a:lvl4pPr marL="13716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-111" charset="0"/>
        <a:ea typeface="ヒラギノ角ゴ Pro W3" pitchFamily="-111" charset="-128"/>
        <a:cs typeface="ヒラギノ角ゴ Pro W3" pitchFamily="-111" charset="-128"/>
      </a:defRPr>
    </a:lvl4pPr>
    <a:lvl5pPr marL="18288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-111" charset="0"/>
        <a:ea typeface="ヒラギノ角ゴ Pro W3" pitchFamily="-111" charset="-128"/>
        <a:cs typeface="ヒラギノ角ゴ Pro W3" pitchFamily="-111" charset="-128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Arial" pitchFamily="-111" charset="0"/>
        <a:ea typeface="ヒラギノ角ゴ Pro W3" pitchFamily="-111" charset="-128"/>
        <a:cs typeface="ヒラギノ角ゴ Pro W3" pitchFamily="-111" charset="-128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Arial" pitchFamily="-111" charset="0"/>
        <a:ea typeface="ヒラギノ角ゴ Pro W3" pitchFamily="-111" charset="-128"/>
        <a:cs typeface="ヒラギノ角ゴ Pro W3" pitchFamily="-111" charset="-128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Arial" pitchFamily="-111" charset="0"/>
        <a:ea typeface="ヒラギノ角ゴ Pro W3" pitchFamily="-111" charset="-128"/>
        <a:cs typeface="ヒラギノ角ゴ Pro W3" pitchFamily="-111" charset="-128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Arial" pitchFamily="-111" charset="0"/>
        <a:ea typeface="ヒラギノ角ゴ Pro W3" pitchFamily="-111" charset="-128"/>
        <a:cs typeface="ヒラギノ角ゴ Pro W3" pitchFamily="-111" charset="-128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Daniel Lascar" initials="DDL" lastIdx="5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00"/>
    <a:srgbClr val="113F7C"/>
    <a:srgbClr val="95938E"/>
    <a:srgbClr val="FF0000"/>
    <a:srgbClr val="FF9900"/>
    <a:srgbClr val="514843"/>
    <a:srgbClr val="847470"/>
    <a:srgbClr val="E7E7E4"/>
    <a:srgbClr val="4F4946"/>
    <a:srgbClr val="7424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426" autoAdjust="0"/>
    <p:restoredTop sz="86398" autoAdjust="0"/>
  </p:normalViewPr>
  <p:slideViewPr>
    <p:cSldViewPr snapToGrid="0" snapToObjects="1">
      <p:cViewPr>
        <p:scale>
          <a:sx n="70" d="100"/>
          <a:sy n="70" d="100"/>
        </p:scale>
        <p:origin x="-1476" y="-6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1.xlsx"/><Relationship Id="rId1" Type="http://schemas.openxmlformats.org/officeDocument/2006/relationships/themeOverride" Target="../theme/themeOverride1.xml"/></Relationships>
</file>

<file path=ppt/charts/_rels/chart2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2.xlsx"/><Relationship Id="rId1" Type="http://schemas.openxmlformats.org/officeDocument/2006/relationships/themeOverride" Target="../theme/themeOverride2.xml"/></Relationships>
</file>

<file path=ppt/charts/_rels/chart3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3.xlsx"/><Relationship Id="rId1" Type="http://schemas.openxmlformats.org/officeDocument/2006/relationships/themeOverride" Target="../theme/themeOverride3.xml"/></Relationships>
</file>

<file path=ppt/charts/_rels/chart4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4.xlsx"/><Relationship Id="rId1" Type="http://schemas.openxmlformats.org/officeDocument/2006/relationships/themeOverride" Target="../theme/themeOverrid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>
        <c:manualLayout>
          <c:layoutTarget val="inner"/>
          <c:xMode val="edge"/>
          <c:yMode val="edge"/>
          <c:x val="0.13540967299016449"/>
          <c:y val="3.4004654471789804E-2"/>
          <c:w val="0.83226833300641689"/>
          <c:h val="0.8033790117114189"/>
        </c:manualLayout>
      </c:layout>
      <c:lineChart>
        <c:grouping val="standard"/>
        <c:varyColors val="0"/>
        <c:ser>
          <c:idx val="0"/>
          <c:order val="0"/>
          <c:tx>
            <c:strRef>
              <c:f>'In cell'!$C$40</c:f>
              <c:strCache>
                <c:ptCount val="1"/>
                <c:pt idx="0">
                  <c:v>200 V</c:v>
                </c:pt>
              </c:strCache>
            </c:strRef>
          </c:tx>
          <c:spPr>
            <a:ln w="25400">
              <a:solidFill>
                <a:srgbClr val="00B0F0"/>
              </a:solidFill>
            </a:ln>
          </c:spPr>
          <c:marker>
            <c:symbol val="square"/>
            <c:size val="8"/>
            <c:spPr>
              <a:noFill/>
              <a:ln w="25400">
                <a:solidFill>
                  <a:srgbClr val="00B0F0"/>
                </a:solidFill>
              </a:ln>
            </c:spPr>
          </c:marker>
          <c:cat>
            <c:numRef>
              <c:f>'In cell'!$B$41:$B$50</c:f>
              <c:numCache>
                <c:formatCode>General</c:formatCode>
                <c:ptCount val="10"/>
                <c:pt idx="0">
                  <c:v>25</c:v>
                </c:pt>
                <c:pt idx="1">
                  <c:v>50</c:v>
                </c:pt>
                <c:pt idx="2">
                  <c:v>75</c:v>
                </c:pt>
                <c:pt idx="3">
                  <c:v>100</c:v>
                </c:pt>
                <c:pt idx="4">
                  <c:v>125</c:v>
                </c:pt>
                <c:pt idx="5">
                  <c:v>150</c:v>
                </c:pt>
                <c:pt idx="6">
                  <c:v>175</c:v>
                </c:pt>
                <c:pt idx="7">
                  <c:v>200</c:v>
                </c:pt>
                <c:pt idx="8">
                  <c:v>225</c:v>
                </c:pt>
                <c:pt idx="9">
                  <c:v>250</c:v>
                </c:pt>
              </c:numCache>
            </c:numRef>
          </c:cat>
          <c:val>
            <c:numRef>
              <c:f>'In cell'!$C$41:$C$50</c:f>
              <c:numCache>
                <c:formatCode>General</c:formatCode>
                <c:ptCount val="10"/>
                <c:pt idx="0">
                  <c:v>100</c:v>
                </c:pt>
                <c:pt idx="1">
                  <c:v>87.1</c:v>
                </c:pt>
                <c:pt idx="2">
                  <c:v>18.8</c:v>
                </c:pt>
                <c:pt idx="3">
                  <c:v>0</c:v>
                </c:pt>
              </c:numCache>
            </c:numRef>
          </c:val>
          <c:smooth val="1"/>
        </c:ser>
        <c:ser>
          <c:idx val="1"/>
          <c:order val="1"/>
          <c:tx>
            <c:strRef>
              <c:f>'In cell'!$D$40</c:f>
              <c:strCache>
                <c:ptCount val="1"/>
                <c:pt idx="0">
                  <c:v>300 V</c:v>
                </c:pt>
              </c:strCache>
            </c:strRef>
          </c:tx>
          <c:spPr>
            <a:ln w="25400">
              <a:solidFill>
                <a:srgbClr val="FF0000"/>
              </a:solidFill>
            </a:ln>
          </c:spPr>
          <c:marker>
            <c:symbol val="circle"/>
            <c:size val="8"/>
            <c:spPr>
              <a:noFill/>
              <a:ln w="25400">
                <a:solidFill>
                  <a:srgbClr val="FF0000"/>
                </a:solidFill>
              </a:ln>
            </c:spPr>
          </c:marker>
          <c:cat>
            <c:numRef>
              <c:f>'In cell'!$B$41:$B$50</c:f>
              <c:numCache>
                <c:formatCode>General</c:formatCode>
                <c:ptCount val="10"/>
                <c:pt idx="0">
                  <c:v>25</c:v>
                </c:pt>
                <c:pt idx="1">
                  <c:v>50</c:v>
                </c:pt>
                <c:pt idx="2">
                  <c:v>75</c:v>
                </c:pt>
                <c:pt idx="3">
                  <c:v>100</c:v>
                </c:pt>
                <c:pt idx="4">
                  <c:v>125</c:v>
                </c:pt>
                <c:pt idx="5">
                  <c:v>150</c:v>
                </c:pt>
                <c:pt idx="6">
                  <c:v>175</c:v>
                </c:pt>
                <c:pt idx="7">
                  <c:v>200</c:v>
                </c:pt>
                <c:pt idx="8">
                  <c:v>225</c:v>
                </c:pt>
                <c:pt idx="9">
                  <c:v>250</c:v>
                </c:pt>
              </c:numCache>
            </c:numRef>
          </c:cat>
          <c:val>
            <c:numRef>
              <c:f>'In cell'!$D$41:$D$50</c:f>
              <c:numCache>
                <c:formatCode>General</c:formatCode>
                <c:ptCount val="10"/>
                <c:pt idx="0">
                  <c:v>100</c:v>
                </c:pt>
                <c:pt idx="1">
                  <c:v>100</c:v>
                </c:pt>
                <c:pt idx="2">
                  <c:v>100</c:v>
                </c:pt>
                <c:pt idx="3">
                  <c:v>88</c:v>
                </c:pt>
                <c:pt idx="4">
                  <c:v>42.5</c:v>
                </c:pt>
                <c:pt idx="5">
                  <c:v>10.6</c:v>
                </c:pt>
                <c:pt idx="6">
                  <c:v>0.9</c:v>
                </c:pt>
                <c:pt idx="7">
                  <c:v>0</c:v>
                </c:pt>
              </c:numCache>
            </c:numRef>
          </c:val>
          <c:smooth val="1"/>
        </c:ser>
        <c:ser>
          <c:idx val="2"/>
          <c:order val="2"/>
          <c:tx>
            <c:strRef>
              <c:f>'In cell'!$E$40</c:f>
              <c:strCache>
                <c:ptCount val="1"/>
                <c:pt idx="0">
                  <c:v>400 V</c:v>
                </c:pt>
              </c:strCache>
            </c:strRef>
          </c:tx>
          <c:spPr>
            <a:ln w="25400">
              <a:solidFill>
                <a:srgbClr val="00B050"/>
              </a:solidFill>
            </a:ln>
          </c:spPr>
          <c:marker>
            <c:symbol val="triangle"/>
            <c:size val="8"/>
            <c:spPr>
              <a:noFill/>
              <a:ln w="25400">
                <a:solidFill>
                  <a:srgbClr val="00B050"/>
                </a:solidFill>
              </a:ln>
            </c:spPr>
          </c:marker>
          <c:cat>
            <c:numRef>
              <c:f>'In cell'!$B$41:$B$50</c:f>
              <c:numCache>
                <c:formatCode>General</c:formatCode>
                <c:ptCount val="10"/>
                <c:pt idx="0">
                  <c:v>25</c:v>
                </c:pt>
                <c:pt idx="1">
                  <c:v>50</c:v>
                </c:pt>
                <c:pt idx="2">
                  <c:v>75</c:v>
                </c:pt>
                <c:pt idx="3">
                  <c:v>100</c:v>
                </c:pt>
                <c:pt idx="4">
                  <c:v>125</c:v>
                </c:pt>
                <c:pt idx="5">
                  <c:v>150</c:v>
                </c:pt>
                <c:pt idx="6">
                  <c:v>175</c:v>
                </c:pt>
                <c:pt idx="7">
                  <c:v>200</c:v>
                </c:pt>
                <c:pt idx="8">
                  <c:v>225</c:v>
                </c:pt>
                <c:pt idx="9">
                  <c:v>250</c:v>
                </c:pt>
              </c:numCache>
            </c:numRef>
          </c:cat>
          <c:val>
            <c:numRef>
              <c:f>'In cell'!$E$41:$E$50</c:f>
              <c:numCache>
                <c:formatCode>General</c:formatCode>
                <c:ptCount val="10"/>
                <c:pt idx="0">
                  <c:v>100</c:v>
                </c:pt>
                <c:pt idx="1">
                  <c:v>100</c:v>
                </c:pt>
                <c:pt idx="2">
                  <c:v>100</c:v>
                </c:pt>
                <c:pt idx="3">
                  <c:v>100</c:v>
                </c:pt>
                <c:pt idx="4">
                  <c:v>100</c:v>
                </c:pt>
                <c:pt idx="5">
                  <c:v>88</c:v>
                </c:pt>
                <c:pt idx="6">
                  <c:v>63.3</c:v>
                </c:pt>
                <c:pt idx="7">
                  <c:v>34</c:v>
                </c:pt>
                <c:pt idx="8">
                  <c:v>13.4</c:v>
                </c:pt>
                <c:pt idx="9">
                  <c:v>4.7</c:v>
                </c:pt>
              </c:numCache>
            </c:numRef>
          </c: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96850048"/>
        <c:axId val="196867200"/>
      </c:lineChart>
      <c:catAx>
        <c:axId val="196850048"/>
        <c:scaling>
          <c:orientation val="minMax"/>
        </c:scaling>
        <c:delete val="0"/>
        <c:axPos val="b"/>
        <c:majorGridlines/>
        <c:title>
          <c:tx>
            <c:rich>
              <a:bodyPr/>
              <a:lstStyle/>
              <a:p>
                <a:pPr>
                  <a:defRPr sz="2000"/>
                </a:pPr>
                <a:r>
                  <a:rPr lang="en-US" sz="2000"/>
                  <a:t>DC gradient  [V/cm]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spPr>
          <a:ln w="19050">
            <a:solidFill>
              <a:schemeClr val="tx1"/>
            </a:solidFill>
          </a:ln>
        </c:spPr>
        <c:txPr>
          <a:bodyPr/>
          <a:lstStyle/>
          <a:p>
            <a:pPr>
              <a:defRPr sz="1800"/>
            </a:pPr>
            <a:endParaRPr lang="en-US"/>
          </a:p>
        </c:txPr>
        <c:crossAx val="196867200"/>
        <c:crosses val="autoZero"/>
        <c:auto val="1"/>
        <c:lblAlgn val="ctr"/>
        <c:lblOffset val="100"/>
        <c:noMultiLvlLbl val="0"/>
      </c:catAx>
      <c:valAx>
        <c:axId val="196867200"/>
        <c:scaling>
          <c:orientation val="minMax"/>
          <c:max val="100"/>
          <c:min val="0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 sz="2400"/>
                </a:pPr>
                <a:r>
                  <a:rPr lang="en-US" sz="2400"/>
                  <a:t>Extraction efficiency  [%]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spPr>
          <a:ln w="19050">
            <a:solidFill>
              <a:schemeClr val="tx1"/>
            </a:solidFill>
          </a:ln>
        </c:spPr>
        <c:txPr>
          <a:bodyPr/>
          <a:lstStyle/>
          <a:p>
            <a:pPr>
              <a:defRPr sz="1600"/>
            </a:pPr>
            <a:endParaRPr lang="en-US"/>
          </a:p>
        </c:txPr>
        <c:crossAx val="196850048"/>
        <c:crosses val="autoZero"/>
        <c:crossBetween val="midCat"/>
      </c:valAx>
    </c:plotArea>
    <c:legend>
      <c:legendPos val="r"/>
      <c:layout>
        <c:manualLayout>
          <c:xMode val="edge"/>
          <c:yMode val="edge"/>
          <c:x val="0.77007089416314067"/>
          <c:y val="0.21095882655147469"/>
          <c:w val="0.17865679379045593"/>
          <c:h val="0.27964351992618763"/>
        </c:manualLayout>
      </c:layout>
      <c:overlay val="0"/>
      <c:spPr>
        <a:solidFill>
          <a:schemeClr val="bg1"/>
        </a:solidFill>
        <a:ln>
          <a:solidFill>
            <a:schemeClr val="tx1"/>
          </a:solidFill>
        </a:ln>
      </c:spPr>
      <c:txPr>
        <a:bodyPr/>
        <a:lstStyle/>
        <a:p>
          <a:pPr>
            <a:defRPr sz="2400"/>
          </a:pPr>
          <a:endParaRPr lang="en-US"/>
        </a:p>
      </c:txPr>
    </c:legend>
    <c:plotVisOnly val="1"/>
    <c:dispBlanksAs val="gap"/>
    <c:showDLblsOverMax val="0"/>
  </c:chart>
  <c:externalData r:id="rId2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layout/>
      <c:overlay val="0"/>
    </c:title>
    <c:autoTitleDeleted val="0"/>
    <c:plotArea>
      <c:layout>
        <c:manualLayout>
          <c:layoutTarget val="inner"/>
          <c:xMode val="edge"/>
          <c:yMode val="edge"/>
          <c:x val="0.17950981186526291"/>
          <c:y val="3.6612637334507439E-2"/>
          <c:w val="0.77683615243673376"/>
          <c:h val="0.79376680032459179"/>
        </c:manualLayout>
      </c:layout>
      <c:lineChart>
        <c:grouping val="standard"/>
        <c:varyColors val="0"/>
        <c:ser>
          <c:idx val="0"/>
          <c:order val="0"/>
          <c:tx>
            <c:strRef>
              <c:f>'Extraction eff.'!$B$261</c:f>
              <c:strCache>
                <c:ptCount val="1"/>
              </c:strCache>
            </c:strRef>
          </c:tx>
          <c:spPr>
            <a:ln w="25400">
              <a:solidFill>
                <a:srgbClr val="FF0000"/>
              </a:solidFill>
            </a:ln>
          </c:spPr>
          <c:marker>
            <c:symbol val="circle"/>
            <c:size val="8"/>
            <c:spPr>
              <a:noFill/>
              <a:ln w="25400">
                <a:solidFill>
                  <a:srgbClr val="FF0000"/>
                </a:solidFill>
              </a:ln>
            </c:spPr>
          </c:marker>
          <c:cat>
            <c:numRef>
              <c:f>'Extraction eff.'!$A$262:$A$279</c:f>
              <c:numCache>
                <c:formatCode>General</c:formatCode>
                <c:ptCount val="18"/>
                <c:pt idx="0">
                  <c:v>4.6500000000000004</c:v>
                </c:pt>
                <c:pt idx="1">
                  <c:v>4.75</c:v>
                </c:pt>
                <c:pt idx="2">
                  <c:v>4.8499999999999996</c:v>
                </c:pt>
                <c:pt idx="3">
                  <c:v>4.95</c:v>
                </c:pt>
                <c:pt idx="4">
                  <c:v>5.05</c:v>
                </c:pt>
                <c:pt idx="5">
                  <c:v>5.15</c:v>
                </c:pt>
                <c:pt idx="6">
                  <c:v>5.25</c:v>
                </c:pt>
                <c:pt idx="7">
                  <c:v>5.35</c:v>
                </c:pt>
                <c:pt idx="8">
                  <c:v>5.45</c:v>
                </c:pt>
                <c:pt idx="9">
                  <c:v>5.55</c:v>
                </c:pt>
                <c:pt idx="10">
                  <c:v>5.65</c:v>
                </c:pt>
                <c:pt idx="11">
                  <c:v>5.75</c:v>
                </c:pt>
                <c:pt idx="12">
                  <c:v>5.85</c:v>
                </c:pt>
                <c:pt idx="13">
                  <c:v>5.95</c:v>
                </c:pt>
                <c:pt idx="14">
                  <c:v>6.05</c:v>
                </c:pt>
                <c:pt idx="15">
                  <c:v>6.15</c:v>
                </c:pt>
                <c:pt idx="16">
                  <c:v>6.25</c:v>
                </c:pt>
                <c:pt idx="17">
                  <c:v>6.35</c:v>
                </c:pt>
              </c:numCache>
            </c:numRef>
          </c:cat>
          <c:val>
            <c:numRef>
              <c:f>'Extraction eff.'!$B$262:$B$279</c:f>
              <c:numCache>
                <c:formatCode>General</c:formatCode>
                <c:ptCount val="18"/>
                <c:pt idx="0">
                  <c:v>242</c:v>
                </c:pt>
                <c:pt idx="1">
                  <c:v>643</c:v>
                </c:pt>
                <c:pt idx="2">
                  <c:v>1185</c:v>
                </c:pt>
                <c:pt idx="3">
                  <c:v>2214</c:v>
                </c:pt>
                <c:pt idx="4">
                  <c:v>3456</c:v>
                </c:pt>
                <c:pt idx="5">
                  <c:v>3806</c:v>
                </c:pt>
                <c:pt idx="6">
                  <c:v>4887</c:v>
                </c:pt>
                <c:pt idx="7">
                  <c:v>4912</c:v>
                </c:pt>
                <c:pt idx="8">
                  <c:v>4953</c:v>
                </c:pt>
                <c:pt idx="9">
                  <c:v>4653</c:v>
                </c:pt>
                <c:pt idx="10">
                  <c:v>4182</c:v>
                </c:pt>
                <c:pt idx="11">
                  <c:v>3551</c:v>
                </c:pt>
                <c:pt idx="12">
                  <c:v>3115</c:v>
                </c:pt>
                <c:pt idx="13">
                  <c:v>2630</c:v>
                </c:pt>
                <c:pt idx="14">
                  <c:v>2218</c:v>
                </c:pt>
                <c:pt idx="15">
                  <c:v>2006</c:v>
                </c:pt>
                <c:pt idx="16">
                  <c:v>1079</c:v>
                </c:pt>
                <c:pt idx="17">
                  <c:v>136</c:v>
                </c:pt>
              </c:numCache>
            </c:numRef>
          </c: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46038912"/>
        <c:axId val="200442240"/>
      </c:lineChart>
      <c:catAx>
        <c:axId val="246038912"/>
        <c:scaling>
          <c:orientation val="minMax"/>
        </c:scaling>
        <c:delete val="0"/>
        <c:axPos val="b"/>
        <c:majorGridlines/>
        <c:title>
          <c:tx>
            <c:rich>
              <a:bodyPr/>
              <a:lstStyle/>
              <a:p>
                <a:pPr>
                  <a:defRPr sz="2400"/>
                </a:pPr>
                <a:r>
                  <a:rPr lang="en-US" sz="2400"/>
                  <a:t>Time of Flight  [µs]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spPr>
          <a:ln w="19050">
            <a:solidFill>
              <a:schemeClr val="tx1"/>
            </a:solidFill>
          </a:ln>
        </c:spPr>
        <c:txPr>
          <a:bodyPr/>
          <a:lstStyle/>
          <a:p>
            <a:pPr>
              <a:defRPr sz="1800"/>
            </a:pPr>
            <a:endParaRPr lang="en-US"/>
          </a:p>
        </c:txPr>
        <c:crossAx val="200442240"/>
        <c:crosses val="autoZero"/>
        <c:auto val="1"/>
        <c:lblAlgn val="ctr"/>
        <c:lblOffset val="100"/>
        <c:tickLblSkip val="2"/>
        <c:noMultiLvlLbl val="0"/>
      </c:catAx>
      <c:valAx>
        <c:axId val="200442240"/>
        <c:scaling>
          <c:orientation val="minMax"/>
          <c:max val="5000"/>
          <c:min val="0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 sz="2400"/>
                </a:pPr>
                <a:r>
                  <a:rPr lang="en-US" sz="2400"/>
                  <a:t>Number of ions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spPr>
          <a:ln w="19050">
            <a:solidFill>
              <a:schemeClr val="tx1"/>
            </a:solidFill>
          </a:ln>
        </c:spPr>
        <c:txPr>
          <a:bodyPr/>
          <a:lstStyle/>
          <a:p>
            <a:pPr>
              <a:defRPr sz="1800"/>
            </a:pPr>
            <a:endParaRPr lang="en-US"/>
          </a:p>
        </c:txPr>
        <c:crossAx val="246038912"/>
        <c:crosses val="autoZero"/>
        <c:crossBetween val="midCat"/>
      </c:valAx>
    </c:plotArea>
    <c:plotVisOnly val="1"/>
    <c:dispBlanksAs val="gap"/>
    <c:showDLblsOverMax val="0"/>
  </c:chart>
  <c:externalData r:id="rId2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layout/>
      <c:overlay val="0"/>
    </c:title>
    <c:autoTitleDeleted val="0"/>
    <c:plotArea>
      <c:layout>
        <c:manualLayout>
          <c:layoutTarget val="inner"/>
          <c:xMode val="edge"/>
          <c:yMode val="edge"/>
          <c:x val="0.17886323917525887"/>
          <c:y val="6.1585315314404698E-2"/>
          <c:w val="0.77912710221528192"/>
          <c:h val="0.76090060950340144"/>
        </c:manualLayout>
      </c:layout>
      <c:lineChart>
        <c:grouping val="standard"/>
        <c:varyColors val="0"/>
        <c:ser>
          <c:idx val="0"/>
          <c:order val="0"/>
          <c:tx>
            <c:strRef>
              <c:f>'Extraction eff.'!$B$289</c:f>
              <c:strCache>
                <c:ptCount val="1"/>
              </c:strCache>
            </c:strRef>
          </c:tx>
          <c:spPr>
            <a:ln w="25400">
              <a:solidFill>
                <a:schemeClr val="accent1"/>
              </a:solidFill>
            </a:ln>
          </c:spPr>
          <c:marker>
            <c:symbol val="circle"/>
            <c:size val="8"/>
            <c:spPr>
              <a:noFill/>
              <a:ln w="25400">
                <a:solidFill>
                  <a:schemeClr val="accent1"/>
                </a:solidFill>
              </a:ln>
            </c:spPr>
          </c:marker>
          <c:cat>
            <c:numRef>
              <c:f>'Extraction eff.'!$A$290:$A$305</c:f>
              <c:numCache>
                <c:formatCode>General</c:formatCode>
                <c:ptCount val="16"/>
                <c:pt idx="0">
                  <c:v>8900</c:v>
                </c:pt>
                <c:pt idx="1">
                  <c:v>8920</c:v>
                </c:pt>
                <c:pt idx="2">
                  <c:v>8940</c:v>
                </c:pt>
                <c:pt idx="3">
                  <c:v>8960</c:v>
                </c:pt>
                <c:pt idx="4">
                  <c:v>8980</c:v>
                </c:pt>
                <c:pt idx="5">
                  <c:v>9000</c:v>
                </c:pt>
                <c:pt idx="6">
                  <c:v>9020</c:v>
                </c:pt>
                <c:pt idx="7">
                  <c:v>9040</c:v>
                </c:pt>
                <c:pt idx="8" formatCode="0">
                  <c:v>9060</c:v>
                </c:pt>
                <c:pt idx="9" formatCode="0">
                  <c:v>9080</c:v>
                </c:pt>
                <c:pt idx="10" formatCode="0">
                  <c:v>9100</c:v>
                </c:pt>
                <c:pt idx="11" formatCode="0">
                  <c:v>9120</c:v>
                </c:pt>
                <c:pt idx="12" formatCode="0">
                  <c:v>9140</c:v>
                </c:pt>
                <c:pt idx="13" formatCode="0">
                  <c:v>9160</c:v>
                </c:pt>
                <c:pt idx="14" formatCode="0">
                  <c:v>9180</c:v>
                </c:pt>
                <c:pt idx="15" formatCode="0">
                  <c:v>9200</c:v>
                </c:pt>
              </c:numCache>
            </c:numRef>
          </c:cat>
          <c:val>
            <c:numRef>
              <c:f>'Extraction eff.'!$B$290:$B$305</c:f>
              <c:numCache>
                <c:formatCode>General</c:formatCode>
                <c:ptCount val="16"/>
                <c:pt idx="0">
                  <c:v>251</c:v>
                </c:pt>
                <c:pt idx="1">
                  <c:v>287</c:v>
                </c:pt>
                <c:pt idx="2">
                  <c:v>267</c:v>
                </c:pt>
                <c:pt idx="3">
                  <c:v>333</c:v>
                </c:pt>
                <c:pt idx="4">
                  <c:v>428</c:v>
                </c:pt>
                <c:pt idx="5">
                  <c:v>487</c:v>
                </c:pt>
                <c:pt idx="6">
                  <c:v>718</c:v>
                </c:pt>
                <c:pt idx="7">
                  <c:v>5033</c:v>
                </c:pt>
                <c:pt idx="8">
                  <c:v>9665</c:v>
                </c:pt>
                <c:pt idx="9">
                  <c:v>6628</c:v>
                </c:pt>
                <c:pt idx="10">
                  <c:v>6338</c:v>
                </c:pt>
                <c:pt idx="11">
                  <c:v>7651</c:v>
                </c:pt>
                <c:pt idx="12">
                  <c:v>7978</c:v>
                </c:pt>
                <c:pt idx="13">
                  <c:v>783</c:v>
                </c:pt>
                <c:pt idx="14">
                  <c:v>241</c:v>
                </c:pt>
                <c:pt idx="15">
                  <c:v>128</c:v>
                </c:pt>
              </c:numCache>
            </c:numRef>
          </c: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25550720"/>
        <c:axId val="225553792"/>
      </c:lineChart>
      <c:catAx>
        <c:axId val="225550720"/>
        <c:scaling>
          <c:orientation val="minMax"/>
        </c:scaling>
        <c:delete val="0"/>
        <c:axPos val="b"/>
        <c:majorGridlines/>
        <c:title>
          <c:tx>
            <c:rich>
              <a:bodyPr/>
              <a:lstStyle/>
              <a:p>
                <a:pPr>
                  <a:defRPr sz="2400"/>
                </a:pPr>
                <a:r>
                  <a:rPr lang="en-US" sz="2400"/>
                  <a:t>Axial velocity  [m/s]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spPr>
          <a:ln w="19050">
            <a:solidFill>
              <a:schemeClr val="tx1"/>
            </a:solidFill>
          </a:ln>
        </c:spPr>
        <c:txPr>
          <a:bodyPr/>
          <a:lstStyle/>
          <a:p>
            <a:pPr>
              <a:defRPr sz="1800"/>
            </a:pPr>
            <a:endParaRPr lang="en-US"/>
          </a:p>
        </c:txPr>
        <c:crossAx val="225553792"/>
        <c:crosses val="autoZero"/>
        <c:auto val="1"/>
        <c:lblAlgn val="ctr"/>
        <c:lblOffset val="100"/>
        <c:tickLblSkip val="2"/>
        <c:noMultiLvlLbl val="0"/>
      </c:catAx>
      <c:valAx>
        <c:axId val="225553792"/>
        <c:scaling>
          <c:orientation val="minMax"/>
          <c:max val="10000"/>
          <c:min val="0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 sz="2400"/>
                </a:pPr>
                <a:r>
                  <a:rPr lang="en-US" sz="2400"/>
                  <a:t>Number of ions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spPr>
          <a:ln w="19050">
            <a:solidFill>
              <a:schemeClr val="tx1"/>
            </a:solidFill>
          </a:ln>
        </c:spPr>
        <c:txPr>
          <a:bodyPr/>
          <a:lstStyle/>
          <a:p>
            <a:pPr>
              <a:defRPr sz="1800"/>
            </a:pPr>
            <a:endParaRPr lang="en-US"/>
          </a:p>
        </c:txPr>
        <c:crossAx val="225550720"/>
        <c:crosses val="autoZero"/>
        <c:crossBetween val="midCat"/>
      </c:valAx>
    </c:plotArea>
    <c:plotVisOnly val="1"/>
    <c:dispBlanksAs val="gap"/>
    <c:showDLblsOverMax val="0"/>
  </c:chart>
  <c:externalData r:id="rId2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layout/>
      <c:overlay val="0"/>
    </c:title>
    <c:autoTitleDeleted val="0"/>
    <c:plotArea>
      <c:layout>
        <c:manualLayout>
          <c:layoutTarget val="inner"/>
          <c:xMode val="edge"/>
          <c:yMode val="edge"/>
          <c:x val="0.17299850687259624"/>
          <c:y val="2.0409764832907594E-2"/>
          <c:w val="0.78883027863347865"/>
          <c:h val="0.77797150596479481"/>
        </c:manualLayout>
      </c:layout>
      <c:lineChart>
        <c:grouping val="standard"/>
        <c:varyColors val="0"/>
        <c:ser>
          <c:idx val="0"/>
          <c:order val="0"/>
          <c:tx>
            <c:strRef>
              <c:f>'Extraction eff.'!$B$318</c:f>
              <c:strCache>
                <c:ptCount val="1"/>
              </c:strCache>
            </c:strRef>
          </c:tx>
          <c:spPr>
            <a:ln w="25400">
              <a:solidFill>
                <a:srgbClr val="0070C0"/>
              </a:solidFill>
            </a:ln>
          </c:spPr>
          <c:marker>
            <c:symbol val="diamond"/>
            <c:size val="8"/>
            <c:spPr>
              <a:noFill/>
              <a:ln w="25400">
                <a:solidFill>
                  <a:srgbClr val="0070C0"/>
                </a:solidFill>
              </a:ln>
            </c:spPr>
          </c:marker>
          <c:cat>
            <c:numRef>
              <c:f>'Extraction eff.'!$A$319:$A$354</c:f>
              <c:numCache>
                <c:formatCode>General</c:formatCode>
                <c:ptCount val="36"/>
                <c:pt idx="0">
                  <c:v>10</c:v>
                </c:pt>
                <c:pt idx="1">
                  <c:v>30</c:v>
                </c:pt>
                <c:pt idx="2">
                  <c:v>50</c:v>
                </c:pt>
                <c:pt idx="3">
                  <c:v>70</c:v>
                </c:pt>
                <c:pt idx="4">
                  <c:v>90</c:v>
                </c:pt>
                <c:pt idx="5">
                  <c:v>110</c:v>
                </c:pt>
                <c:pt idx="6">
                  <c:v>130</c:v>
                </c:pt>
                <c:pt idx="7">
                  <c:v>150</c:v>
                </c:pt>
                <c:pt idx="8">
                  <c:v>170</c:v>
                </c:pt>
                <c:pt idx="9">
                  <c:v>190</c:v>
                </c:pt>
                <c:pt idx="10">
                  <c:v>210</c:v>
                </c:pt>
                <c:pt idx="11">
                  <c:v>230</c:v>
                </c:pt>
                <c:pt idx="12">
                  <c:v>250</c:v>
                </c:pt>
                <c:pt idx="13">
                  <c:v>270</c:v>
                </c:pt>
                <c:pt idx="14">
                  <c:v>290</c:v>
                </c:pt>
                <c:pt idx="15">
                  <c:v>310</c:v>
                </c:pt>
                <c:pt idx="16">
                  <c:v>330</c:v>
                </c:pt>
                <c:pt idx="17">
                  <c:v>350</c:v>
                </c:pt>
                <c:pt idx="18">
                  <c:v>370</c:v>
                </c:pt>
                <c:pt idx="19">
                  <c:v>390</c:v>
                </c:pt>
                <c:pt idx="20">
                  <c:v>410</c:v>
                </c:pt>
                <c:pt idx="21">
                  <c:v>430</c:v>
                </c:pt>
                <c:pt idx="22">
                  <c:v>450</c:v>
                </c:pt>
                <c:pt idx="23">
                  <c:v>470</c:v>
                </c:pt>
                <c:pt idx="24">
                  <c:v>490</c:v>
                </c:pt>
                <c:pt idx="25">
                  <c:v>510</c:v>
                </c:pt>
                <c:pt idx="26">
                  <c:v>530</c:v>
                </c:pt>
                <c:pt idx="27">
                  <c:v>550</c:v>
                </c:pt>
                <c:pt idx="28">
                  <c:v>570</c:v>
                </c:pt>
                <c:pt idx="29">
                  <c:v>590</c:v>
                </c:pt>
                <c:pt idx="30">
                  <c:v>610</c:v>
                </c:pt>
                <c:pt idx="31">
                  <c:v>630</c:v>
                </c:pt>
                <c:pt idx="32">
                  <c:v>650</c:v>
                </c:pt>
                <c:pt idx="33">
                  <c:v>670</c:v>
                </c:pt>
                <c:pt idx="34">
                  <c:v>690</c:v>
                </c:pt>
                <c:pt idx="35">
                  <c:v>710</c:v>
                </c:pt>
              </c:numCache>
            </c:numRef>
          </c:cat>
          <c:val>
            <c:numRef>
              <c:f>'Extraction eff.'!$B$319:$B$354</c:f>
              <c:numCache>
                <c:formatCode>General</c:formatCode>
                <c:ptCount val="36"/>
                <c:pt idx="0">
                  <c:v>293</c:v>
                </c:pt>
                <c:pt idx="1">
                  <c:v>1066</c:v>
                </c:pt>
                <c:pt idx="2">
                  <c:v>1646</c:v>
                </c:pt>
                <c:pt idx="3">
                  <c:v>2079</c:v>
                </c:pt>
                <c:pt idx="4">
                  <c:v>2513</c:v>
                </c:pt>
                <c:pt idx="5">
                  <c:v>2865</c:v>
                </c:pt>
                <c:pt idx="6">
                  <c:v>3057</c:v>
                </c:pt>
                <c:pt idx="7">
                  <c:v>3315</c:v>
                </c:pt>
                <c:pt idx="8">
                  <c:v>3312</c:v>
                </c:pt>
                <c:pt idx="9">
                  <c:v>3126</c:v>
                </c:pt>
                <c:pt idx="10">
                  <c:v>2937</c:v>
                </c:pt>
                <c:pt idx="11">
                  <c:v>2734</c:v>
                </c:pt>
                <c:pt idx="12">
                  <c:v>2461</c:v>
                </c:pt>
                <c:pt idx="13">
                  <c:v>2232</c:v>
                </c:pt>
                <c:pt idx="14">
                  <c:v>1909</c:v>
                </c:pt>
                <c:pt idx="15">
                  <c:v>1702</c:v>
                </c:pt>
                <c:pt idx="16">
                  <c:v>1490</c:v>
                </c:pt>
                <c:pt idx="17">
                  <c:v>1307</c:v>
                </c:pt>
                <c:pt idx="18">
                  <c:v>1106</c:v>
                </c:pt>
                <c:pt idx="19">
                  <c:v>971</c:v>
                </c:pt>
                <c:pt idx="20">
                  <c:v>909</c:v>
                </c:pt>
                <c:pt idx="21">
                  <c:v>793</c:v>
                </c:pt>
                <c:pt idx="22">
                  <c:v>683</c:v>
                </c:pt>
                <c:pt idx="23">
                  <c:v>642</c:v>
                </c:pt>
                <c:pt idx="24">
                  <c:v>626</c:v>
                </c:pt>
                <c:pt idx="25">
                  <c:v>535</c:v>
                </c:pt>
                <c:pt idx="26">
                  <c:v>484</c:v>
                </c:pt>
                <c:pt idx="27">
                  <c:v>428</c:v>
                </c:pt>
                <c:pt idx="28">
                  <c:v>414</c:v>
                </c:pt>
                <c:pt idx="29">
                  <c:v>399</c:v>
                </c:pt>
                <c:pt idx="30">
                  <c:v>343</c:v>
                </c:pt>
                <c:pt idx="31">
                  <c:v>346</c:v>
                </c:pt>
                <c:pt idx="32">
                  <c:v>269</c:v>
                </c:pt>
                <c:pt idx="33">
                  <c:v>271</c:v>
                </c:pt>
                <c:pt idx="34">
                  <c:v>200</c:v>
                </c:pt>
                <c:pt idx="35">
                  <c:v>151</c:v>
                </c:pt>
              </c:numCache>
            </c:numRef>
          </c: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46469248"/>
        <c:axId val="143400320"/>
      </c:lineChart>
      <c:catAx>
        <c:axId val="146469248"/>
        <c:scaling>
          <c:orientation val="minMax"/>
        </c:scaling>
        <c:delete val="0"/>
        <c:axPos val="b"/>
        <c:majorGridlines/>
        <c:title>
          <c:tx>
            <c:rich>
              <a:bodyPr/>
              <a:lstStyle/>
              <a:p>
                <a:pPr>
                  <a:defRPr sz="2400"/>
                </a:pPr>
                <a:r>
                  <a:rPr lang="en-US" sz="2400"/>
                  <a:t>Radial velocity  [m/s]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spPr>
          <a:ln w="19050">
            <a:solidFill>
              <a:schemeClr val="tx1"/>
            </a:solidFill>
          </a:ln>
        </c:spPr>
        <c:txPr>
          <a:bodyPr/>
          <a:lstStyle/>
          <a:p>
            <a:pPr>
              <a:defRPr sz="2000"/>
            </a:pPr>
            <a:endParaRPr lang="en-US"/>
          </a:p>
        </c:txPr>
        <c:crossAx val="143400320"/>
        <c:crosses val="autoZero"/>
        <c:auto val="1"/>
        <c:lblAlgn val="ctr"/>
        <c:lblOffset val="100"/>
        <c:tickLblSkip val="3"/>
        <c:noMultiLvlLbl val="0"/>
      </c:catAx>
      <c:valAx>
        <c:axId val="143400320"/>
        <c:scaling>
          <c:orientation val="minMax"/>
        </c:scaling>
        <c:delete val="0"/>
        <c:axPos val="l"/>
        <c:majorGridlines/>
        <c:minorGridlines/>
        <c:title>
          <c:tx>
            <c:rich>
              <a:bodyPr rot="-5400000" vert="horz"/>
              <a:lstStyle/>
              <a:p>
                <a:pPr>
                  <a:defRPr sz="2800"/>
                </a:pPr>
                <a:r>
                  <a:rPr lang="en-US" sz="2800"/>
                  <a:t>Number of ions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spPr>
          <a:ln w="19050">
            <a:solidFill>
              <a:schemeClr val="tx1"/>
            </a:solidFill>
          </a:ln>
        </c:spPr>
        <c:txPr>
          <a:bodyPr/>
          <a:lstStyle/>
          <a:p>
            <a:pPr>
              <a:defRPr sz="2000"/>
            </a:pPr>
            <a:endParaRPr lang="en-US"/>
          </a:p>
        </c:txPr>
        <c:crossAx val="146469248"/>
        <c:crosses val="autoZero"/>
        <c:crossBetween val="midCat"/>
      </c:valAx>
    </c:plotArea>
    <c:plotVisOnly val="1"/>
    <c:dispBlanksAs val="gap"/>
    <c:showDLblsOverMax val="0"/>
  </c:chart>
  <c:externalData r:id="rId2">
    <c:autoUpdate val="0"/>
  </c:externalData>
</c:chartSpac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7-06-29T16:27:58.098" idx="3">
    <p:pos x="5472" y="237"/>
    <p:text>My intuition says that this needs to be punched up but I'm not sure how</p:tex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7-06-29T16:27:01.070" idx="2">
    <p:pos x="3583" y="301"/>
    <p:text>Wondering if we shouldn't make the slide title, "Advantages of EMMA," rather than EMMATrap because we're talking about the spectrometer at this point.</p:tex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7-06-29T17:05:12.102" idx="5">
    <p:pos x="5133" y="971"/>
    <p:text>Victor: Can you please add a comment to explain why there is a second peak? I'm sure someone is going to look at this and ask what is going on.</p:text>
  </p:cm>
</p:cmLst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1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6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Calibri" charset="0"/>
                <a:ea typeface="ヒラギノ角ゴ Pro W3" charset="-128"/>
                <a:cs typeface="ヒラギノ角ゴ Pro W3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charset="0"/>
                <a:ea typeface="ヒラギノ角ゴ Pro W3" charset="-128"/>
                <a:cs typeface="ヒラギノ角ゴ Pro W3" charset="-128"/>
              </a:defRPr>
            </a:lvl1pPr>
          </a:lstStyle>
          <a:p>
            <a:pPr>
              <a:defRPr/>
            </a:pPr>
            <a:fld id="{BAD7AC66-19B7-6345-9F32-F7B9834B9AA7}" type="datetime1">
              <a:rPr lang="en-US"/>
              <a:pPr>
                <a:defRPr/>
              </a:pPr>
              <a:t>6/28/2017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Calibri" charset="0"/>
                <a:ea typeface="ヒラギノ角ゴ Pro W3" charset="-128"/>
                <a:cs typeface="ヒラギノ角ゴ Pro W3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charset="0"/>
                <a:ea typeface="ヒラギノ角ゴ Pro W3" charset="-128"/>
                <a:cs typeface="ヒラギノ角ゴ Pro W3" charset="-128"/>
              </a:defRPr>
            </a:lvl1pPr>
          </a:lstStyle>
          <a:p>
            <a:pPr>
              <a:defRPr/>
            </a:pPr>
            <a:fld id="{7E8EB5D5-35E0-754F-83D8-59122102695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78107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Calibri" charset="0"/>
                <a:ea typeface="ヒラギノ角ゴ Pro W3" charset="-128"/>
                <a:cs typeface="ヒラギノ角ゴ Pro W3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charset="0"/>
                <a:ea typeface="ヒラギノ角ゴ Pro W3" charset="-128"/>
                <a:cs typeface="ヒラギノ角ゴ Pro W3" charset="-128"/>
              </a:defRPr>
            </a:lvl1pPr>
          </a:lstStyle>
          <a:p>
            <a:pPr>
              <a:defRPr/>
            </a:pPr>
            <a:fld id="{04D4055B-F5A6-A04E-9D38-48EB1FF2AB30}" type="datetime1">
              <a:rPr lang="en-US"/>
              <a:pPr>
                <a:defRPr/>
              </a:pPr>
              <a:t>6/28/2017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CA" noProof="0"/>
              <a:t>Click to edit Master text styles</a:t>
            </a:r>
          </a:p>
          <a:p>
            <a:pPr lvl="1"/>
            <a:r>
              <a:rPr lang="en-CA" noProof="0"/>
              <a:t>Second level</a:t>
            </a:r>
          </a:p>
          <a:p>
            <a:pPr lvl="2"/>
            <a:r>
              <a:rPr lang="en-CA" noProof="0"/>
              <a:t>Third level</a:t>
            </a:r>
          </a:p>
          <a:p>
            <a:pPr lvl="3"/>
            <a:r>
              <a:rPr lang="en-CA" noProof="0"/>
              <a:t>Fourth level</a:t>
            </a:r>
          </a:p>
          <a:p>
            <a:pPr lvl="4"/>
            <a:r>
              <a:rPr lang="en-CA" noProof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Calibri" charset="0"/>
                <a:ea typeface="ヒラギノ角ゴ Pro W3" charset="-128"/>
                <a:cs typeface="ヒラギノ角ゴ Pro W3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charset="0"/>
                <a:ea typeface="ヒラギノ角ゴ Pro W3" charset="-128"/>
                <a:cs typeface="ヒラギノ角ゴ Pro W3" charset="-128"/>
              </a:defRPr>
            </a:lvl1pPr>
          </a:lstStyle>
          <a:p>
            <a:pPr>
              <a:defRPr/>
            </a:pPr>
            <a:fld id="{41DFB216-66E3-514B-BDCF-9CBADA758BD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022624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charset="-128"/>
        <a:cs typeface="ヒラギノ角ゴ Pro W3" charset="-128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charset="-128"/>
        <a:cs typeface="ヒラギノ角ゴ Pro W3" charset="-128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charset="-128"/>
        <a:cs typeface="ヒラギノ角ゴ Pro W3" charset="-128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charset="-128"/>
        <a:cs typeface="ヒラギノ角ゴ Pro W3" charset="-128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charset="-128"/>
        <a:cs typeface="ヒラギノ角ゴ Pro W3" charset="-128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 algn="l">
              <a:buFont typeface="Arial" panose="020B0604020202020204" pitchFamily="34" charset="0"/>
              <a:buChar char="•"/>
            </a:pPr>
            <a:r>
              <a:rPr lang="en-US" dirty="0" smtClean="0"/>
              <a:t>At this point I</a:t>
            </a:r>
            <a:r>
              <a:rPr lang="en-US" baseline="0" dirty="0" smtClean="0"/>
              <a:t>’m assuming that everyone in this room has bought into the idea of the importance of mass measurements and their ubiquity in physics.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1DFB216-66E3-514B-BDCF-9CBADA758BDC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7059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baseline="30000" dirty="0" smtClean="0"/>
                  <a:t>35</a:t>
                </a:r>
                <a:r>
                  <a:rPr lang="en-US" baseline="0" dirty="0" smtClean="0"/>
                  <a:t>Ar Production = </a:t>
                </a:r>
                <a14:m>
                  <m:oMath xmlns:m="http://schemas.openxmlformats.org/officeDocument/2006/math">
                    <m:r>
                      <a:rPr lang="en-US" b="0" i="1" baseline="0" smtClean="0">
                        <a:latin typeface="Cambria Math"/>
                      </a:rPr>
                      <m:t>6.5×</m:t>
                    </m:r>
                    <m:sSup>
                      <m:sSupPr>
                        <m:ctrlPr>
                          <a:rPr lang="en-US" b="0" i="1" baseline="0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b="0" i="1" baseline="0" smtClean="0">
                            <a:latin typeface="Cambria Math"/>
                          </a:rPr>
                          <m:t>10</m:t>
                        </m:r>
                      </m:e>
                      <m:sup>
                        <m:r>
                          <a:rPr lang="en-US" b="0" i="1" baseline="0" smtClean="0">
                            <a:latin typeface="Cambria Math"/>
                          </a:rPr>
                          <m:t>6</m:t>
                        </m:r>
                      </m:sup>
                    </m:sSup>
                  </m:oMath>
                </a14:m>
                <a:r>
                  <a:rPr lang="en-US" baseline="0" dirty="0" smtClean="0"/>
                  <a:t>/s with </a:t>
                </a:r>
                <a:r>
                  <a:rPr lang="en-US" baseline="0" dirty="0" err="1" smtClean="0"/>
                  <a:t>Ti</a:t>
                </a:r>
                <a:r>
                  <a:rPr lang="en-US" baseline="0" dirty="0" smtClean="0"/>
                  <a:t> target @ 70uA of proton current</a:t>
                </a:r>
                <a:endParaRPr lang="en-US" baseline="30000" dirty="0" smtClean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70Kr cross section = </a:t>
                </a:r>
                <a:r>
                  <a:rPr lang="en-US" sz="1200" b="0" i="0" u="none" strike="noStrike" kern="1200" dirty="0" smtClean="0">
                    <a:solidFill>
                      <a:schemeClr val="tx1"/>
                    </a:solidFill>
                    <a:effectLst/>
                    <a:latin typeface="+mn-lt"/>
                    <a:ea typeface="ヒラギノ角ゴ Pro W3" charset="-128"/>
                    <a:cs typeface="ヒラギノ角ゴ Pro W3" charset="-128"/>
                  </a:rPr>
                  <a:t>0.0457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mb</a:t>
                </a:r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baseline="30000" dirty="0" smtClean="0"/>
                  <a:t>35</a:t>
                </a:r>
                <a:r>
                  <a:rPr lang="en-US" baseline="0" dirty="0" smtClean="0"/>
                  <a:t>Ar Production = </a:t>
                </a:r>
                <a:r>
                  <a:rPr lang="en-US" b="0" i="0" baseline="0" smtClean="0">
                    <a:latin typeface="Cambria Math"/>
                  </a:rPr>
                  <a:t>6.5×〖10〗^6</a:t>
                </a:r>
                <a:r>
                  <a:rPr lang="en-US" baseline="0" dirty="0" smtClean="0"/>
                  <a:t>/s with </a:t>
                </a:r>
                <a:r>
                  <a:rPr lang="en-US" baseline="0" dirty="0" err="1" smtClean="0"/>
                  <a:t>Ti</a:t>
                </a:r>
                <a:r>
                  <a:rPr lang="en-US" baseline="0" dirty="0" smtClean="0"/>
                  <a:t> target @ 70uA of proton current</a:t>
                </a:r>
                <a:endParaRPr lang="en-US" baseline="30000" dirty="0" smtClean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70Kr cross section = </a:t>
                </a:r>
                <a:r>
                  <a:rPr lang="en-US" sz="1200" b="0" i="0" u="none" strike="noStrike" kern="1200" dirty="0" smtClean="0">
                    <a:solidFill>
                      <a:schemeClr val="tx1"/>
                    </a:solidFill>
                    <a:effectLst/>
                    <a:latin typeface="+mn-lt"/>
                    <a:ea typeface="ヒラギノ角ゴ Pro W3" charset="-128"/>
                    <a:cs typeface="ヒラギノ角ゴ Pro W3" charset="-128"/>
                  </a:rPr>
                  <a:t>0.0457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mb</a:t>
                </a:r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1DFB216-66E3-514B-BDCF-9CBADA758BDC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4536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CPT is at CARIBU the moving to a</a:t>
            </a:r>
            <a:r>
              <a:rPr lang="en-US" baseline="0" dirty="0" smtClean="0"/>
              <a:t> new N=126 factory. LEBIT is part of FRIB. TITAN and ISOLTRAP have similar restrictions and HIE-ISOLDE will push in the neutron-rich direction. </a:t>
            </a:r>
            <a:r>
              <a:rPr lang="en-US" baseline="0" dirty="0" err="1" smtClean="0"/>
              <a:t>MLLTrap</a:t>
            </a:r>
            <a:r>
              <a:rPr lang="en-US" baseline="0" dirty="0" smtClean="0"/>
              <a:t> is going for long lived. SHIPTRAP out of the FRS is a potential competitor but is focusing on preparing for FAIR.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1DFB216-66E3-514B-BDCF-9CBADA758BDC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69474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Talk about decoupling of </a:t>
                </a:r>
                <a:r>
                  <a:rPr lang="en-US" dirty="0" err="1" smtClean="0"/>
                  <a:t>eigenmotions</a:t>
                </a:r>
                <a:endParaRPr lang="en-US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𝜈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−</m:t>
                        </m:r>
                      </m:sub>
                    </m:sSub>
                  </m:oMath>
                </a14:m>
                <a:r>
                  <a:rPr lang="en-US" dirty="0" smtClean="0"/>
                  <a:t> weakly mass dependent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𝜈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+</m:t>
                        </m:r>
                      </m:sub>
                    </m:sSub>
                  </m:oMath>
                </a14:m>
                <a:r>
                  <a:rPr lang="en-US" dirty="0" smtClean="0"/>
                  <a:t> strongly mass dependent</a:t>
                </a:r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Talk about decoupling of </a:t>
                </a:r>
                <a:r>
                  <a:rPr lang="en-US" dirty="0" err="1" smtClean="0"/>
                  <a:t>eigenmotions</a:t>
                </a:r>
                <a:endParaRPr lang="en-US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b="0" i="0" smtClean="0">
                    <a:latin typeface="Cambria Math"/>
                  </a:rPr>
                  <a:t>𝜈_−</a:t>
                </a:r>
                <a:r>
                  <a:rPr lang="en-US" dirty="0" smtClean="0"/>
                  <a:t> weakly mass dependent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b="0" i="0" smtClean="0">
                    <a:latin typeface="Cambria Math"/>
                  </a:rPr>
                  <a:t>𝜈_+</a:t>
                </a:r>
                <a:r>
                  <a:rPr lang="en-US" dirty="0" smtClean="0"/>
                  <a:t> strongly mass dependent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1DFB216-66E3-514B-BDCF-9CBADA758BDC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26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38607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would need to build either a removable stopper</a:t>
            </a:r>
            <a:r>
              <a:rPr lang="en-US" baseline="0" dirty="0" smtClean="0"/>
              <a:t> cell or stopper cell/RFQ combo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1DFB216-66E3-514B-BDCF-9CBADA758BDC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7244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13" Type="http://schemas.openxmlformats.org/officeDocument/2006/relationships/image" Target="../media/image15.png"/><Relationship Id="rId18" Type="http://schemas.openxmlformats.org/officeDocument/2006/relationships/image" Target="../media/image20.png"/><Relationship Id="rId3" Type="http://schemas.openxmlformats.org/officeDocument/2006/relationships/image" Target="../media/image5.png"/><Relationship Id="rId21" Type="http://schemas.openxmlformats.org/officeDocument/2006/relationships/image" Target="../media/image23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17" Type="http://schemas.openxmlformats.org/officeDocument/2006/relationships/image" Target="../media/image19.jpeg"/><Relationship Id="rId2" Type="http://schemas.openxmlformats.org/officeDocument/2006/relationships/image" Target="../media/image4.png"/><Relationship Id="rId16" Type="http://schemas.openxmlformats.org/officeDocument/2006/relationships/image" Target="../media/image18.png"/><Relationship Id="rId20" Type="http://schemas.openxmlformats.org/officeDocument/2006/relationships/image" Target="../media/image2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23" Type="http://schemas.openxmlformats.org/officeDocument/2006/relationships/image" Target="../media/image25.png"/><Relationship Id="rId10" Type="http://schemas.openxmlformats.org/officeDocument/2006/relationships/image" Target="../media/image12.png"/><Relationship Id="rId19" Type="http://schemas.openxmlformats.org/officeDocument/2006/relationships/image" Target="../media/image21.jpe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Relationship Id="rId22" Type="http://schemas.openxmlformats.org/officeDocument/2006/relationships/image" Target="../media/image24.pn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13" Type="http://schemas.openxmlformats.org/officeDocument/2006/relationships/image" Target="../media/image15.png"/><Relationship Id="rId18" Type="http://schemas.openxmlformats.org/officeDocument/2006/relationships/image" Target="../media/image20.png"/><Relationship Id="rId3" Type="http://schemas.openxmlformats.org/officeDocument/2006/relationships/image" Target="../media/image5.png"/><Relationship Id="rId21" Type="http://schemas.openxmlformats.org/officeDocument/2006/relationships/image" Target="../media/image23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17" Type="http://schemas.openxmlformats.org/officeDocument/2006/relationships/image" Target="../media/image19.jpeg"/><Relationship Id="rId2" Type="http://schemas.openxmlformats.org/officeDocument/2006/relationships/image" Target="../media/image4.png"/><Relationship Id="rId16" Type="http://schemas.openxmlformats.org/officeDocument/2006/relationships/image" Target="../media/image18.png"/><Relationship Id="rId20" Type="http://schemas.openxmlformats.org/officeDocument/2006/relationships/image" Target="../media/image2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23" Type="http://schemas.openxmlformats.org/officeDocument/2006/relationships/image" Target="../media/image25.png"/><Relationship Id="rId10" Type="http://schemas.openxmlformats.org/officeDocument/2006/relationships/image" Target="../media/image12.png"/><Relationship Id="rId19" Type="http://schemas.openxmlformats.org/officeDocument/2006/relationships/image" Target="../media/image21.jpe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Relationship Id="rId22" Type="http://schemas.openxmlformats.org/officeDocument/2006/relationships/image" Target="../media/image24.png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ox 6"/>
          <p:cNvSpPr txBox="1">
            <a:spLocks noChangeArrowheads="1"/>
          </p:cNvSpPr>
          <p:nvPr userDrawn="1"/>
        </p:nvSpPr>
        <p:spPr bwMode="auto">
          <a:xfrm>
            <a:off x="533400" y="6443665"/>
            <a:ext cx="5791200" cy="2714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lnSpc>
                <a:spcPts val="500"/>
              </a:lnSpc>
              <a:spcBef>
                <a:spcPct val="50000"/>
              </a:spcBef>
              <a:defRPr/>
            </a:pPr>
            <a:r>
              <a:rPr lang="en-US" sz="600" dirty="0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Owned and operated as a joint venture by a consortium of Canadian universities via a contribution through the National Research Council Canada </a:t>
            </a:r>
          </a:p>
          <a:p>
            <a:pPr algn="l">
              <a:lnSpc>
                <a:spcPts val="500"/>
              </a:lnSpc>
              <a:spcBef>
                <a:spcPct val="50000"/>
              </a:spcBef>
              <a:defRPr/>
            </a:pPr>
            <a:r>
              <a:rPr lang="en-US" sz="600" dirty="0" err="1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Propriété</a:t>
            </a:r>
            <a:r>
              <a:rPr lang="en-US" sz="600" dirty="0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 d’un consortium </a:t>
            </a:r>
            <a:r>
              <a:rPr lang="en-US" sz="600" dirty="0" err="1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d’universités</a:t>
            </a:r>
            <a:r>
              <a:rPr lang="en-US" sz="600" dirty="0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600" dirty="0" err="1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canadiennes</a:t>
            </a:r>
            <a:r>
              <a:rPr lang="en-US" sz="600" dirty="0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, </a:t>
            </a:r>
            <a:r>
              <a:rPr lang="en-US" sz="600" dirty="0" err="1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géré</a:t>
            </a:r>
            <a:r>
              <a:rPr lang="en-US" sz="600" dirty="0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 en co-</a:t>
            </a:r>
            <a:r>
              <a:rPr lang="en-US" sz="600" dirty="0" err="1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entreprise</a:t>
            </a:r>
            <a:r>
              <a:rPr lang="en-US" sz="600" dirty="0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600" dirty="0" err="1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à</a:t>
            </a:r>
            <a:r>
              <a:rPr lang="en-US" sz="600" dirty="0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600" dirty="0" err="1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partir</a:t>
            </a:r>
            <a:r>
              <a:rPr lang="en-US" sz="600" dirty="0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600" dirty="0" err="1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d’une</a:t>
            </a:r>
            <a:r>
              <a:rPr lang="en-US" sz="600" dirty="0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 contribution </a:t>
            </a:r>
            <a:r>
              <a:rPr lang="en-US" sz="600" dirty="0" err="1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administrée</a:t>
            </a:r>
            <a:r>
              <a:rPr lang="en-US" sz="600" dirty="0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 par le </a:t>
            </a:r>
            <a:r>
              <a:rPr lang="en-US" sz="600" dirty="0" err="1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Conseil</a:t>
            </a:r>
            <a:r>
              <a:rPr lang="en-US" sz="600" dirty="0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 national de </a:t>
            </a:r>
            <a:r>
              <a:rPr lang="en-US" sz="600" dirty="0" err="1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recherches</a:t>
            </a:r>
            <a:r>
              <a:rPr lang="en-US" sz="600" dirty="0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 Canada</a:t>
            </a:r>
            <a:endParaRPr lang="en-US" sz="600" i="1" dirty="0">
              <a:solidFill>
                <a:srgbClr val="95938E"/>
              </a:solidFill>
              <a:latin typeface="Arial Black" charset="0"/>
              <a:ea typeface="ヒラギノ角ゴ Pro W3" charset="-128"/>
              <a:cs typeface="ヒラギノ角ゴ Pro W3" charset="-128"/>
            </a:endParaRPr>
          </a:p>
        </p:txBody>
      </p:sp>
      <p:sp>
        <p:nvSpPr>
          <p:cNvPr id="14" name="Rectangle 12"/>
          <p:cNvSpPr>
            <a:spLocks noChangeArrowheads="1"/>
          </p:cNvSpPr>
          <p:nvPr userDrawn="1"/>
        </p:nvSpPr>
        <p:spPr bwMode="auto">
          <a:xfrm>
            <a:off x="0" y="223996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>
              <a:defRPr/>
            </a:pPr>
            <a:endParaRPr lang="en-US" sz="1800">
              <a:latin typeface="Arial" charset="0"/>
              <a:ea typeface="ヒラギノ角ゴ Pro W3" charset="-128"/>
              <a:cs typeface="ヒラギノ角ゴ Pro W3" charset="-128"/>
            </a:endParaRPr>
          </a:p>
        </p:txBody>
      </p:sp>
      <p:sp>
        <p:nvSpPr>
          <p:cNvPr id="16" name="Text Box 5"/>
          <p:cNvSpPr txBox="1">
            <a:spLocks noChangeArrowheads="1"/>
          </p:cNvSpPr>
          <p:nvPr userDrawn="1"/>
        </p:nvSpPr>
        <p:spPr bwMode="auto">
          <a:xfrm>
            <a:off x="6019800" y="411163"/>
            <a:ext cx="2971800" cy="363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r">
              <a:lnSpc>
                <a:spcPts val="400"/>
              </a:lnSpc>
              <a:spcBef>
                <a:spcPct val="50000"/>
              </a:spcBef>
              <a:defRPr/>
            </a:pPr>
            <a:r>
              <a:rPr lang="en-US" sz="700" dirty="0">
                <a:solidFill>
                  <a:srgbClr val="113F7C"/>
                </a:solidFill>
                <a:latin typeface="Arial" charset="0"/>
                <a:ea typeface="Arial" charset="0"/>
                <a:cs typeface="Arial" charset="0"/>
              </a:rPr>
              <a:t>Canada’s national laboratory for particle and nuclear physics </a:t>
            </a:r>
          </a:p>
          <a:p>
            <a:pPr algn="r">
              <a:lnSpc>
                <a:spcPts val="400"/>
              </a:lnSpc>
              <a:spcBef>
                <a:spcPct val="50000"/>
              </a:spcBef>
              <a:defRPr/>
            </a:pPr>
            <a:r>
              <a:rPr lang="en-US" sz="700" dirty="0" err="1">
                <a:solidFill>
                  <a:srgbClr val="113F7C"/>
                </a:solidFill>
                <a:latin typeface="Arial" charset="0"/>
                <a:ea typeface="Arial Black" charset="0"/>
                <a:cs typeface="Arial Black" charset="0"/>
              </a:rPr>
              <a:t>Laboratoire</a:t>
            </a:r>
            <a:r>
              <a:rPr lang="en-US" sz="700" dirty="0">
                <a:solidFill>
                  <a:srgbClr val="113F7C"/>
                </a:solidFill>
                <a:latin typeface="Arial" charset="0"/>
                <a:ea typeface="Arial Black" charset="0"/>
                <a:cs typeface="Arial Black" charset="0"/>
              </a:rPr>
              <a:t> national </a:t>
            </a:r>
            <a:r>
              <a:rPr lang="en-US" sz="700" dirty="0" err="1">
                <a:solidFill>
                  <a:srgbClr val="113F7C"/>
                </a:solidFill>
                <a:latin typeface="Arial" charset="0"/>
                <a:ea typeface="Arial Black" charset="0"/>
                <a:cs typeface="Arial Black" charset="0"/>
              </a:rPr>
              <a:t>canadien</a:t>
            </a:r>
            <a:r>
              <a:rPr lang="en-US" sz="700" dirty="0">
                <a:solidFill>
                  <a:srgbClr val="113F7C"/>
                </a:solidFill>
                <a:latin typeface="Arial" charset="0"/>
                <a:ea typeface="Arial Black" charset="0"/>
                <a:cs typeface="Arial Black" charset="0"/>
              </a:rPr>
              <a:t> pour la </a:t>
            </a:r>
            <a:r>
              <a:rPr lang="en-US" sz="700" dirty="0" err="1">
                <a:solidFill>
                  <a:srgbClr val="113F7C"/>
                </a:solidFill>
                <a:latin typeface="Arial" charset="0"/>
                <a:ea typeface="Arial Black" charset="0"/>
                <a:cs typeface="Arial Black" charset="0"/>
              </a:rPr>
              <a:t>recherche</a:t>
            </a:r>
            <a:r>
              <a:rPr lang="en-US" sz="700" dirty="0">
                <a:solidFill>
                  <a:srgbClr val="113F7C"/>
                </a:solidFill>
                <a:latin typeface="Arial" charset="0"/>
                <a:ea typeface="Arial Black" charset="0"/>
                <a:cs typeface="Arial Black" charset="0"/>
              </a:rPr>
              <a:t> en physique </a:t>
            </a:r>
            <a:r>
              <a:rPr lang="en-US" sz="700" dirty="0" err="1">
                <a:solidFill>
                  <a:srgbClr val="113F7C"/>
                </a:solidFill>
                <a:latin typeface="Arial" charset="0"/>
                <a:ea typeface="Arial Black" charset="0"/>
                <a:cs typeface="Arial Black" charset="0"/>
              </a:rPr>
              <a:t>nucléaire</a:t>
            </a:r>
            <a:r>
              <a:rPr lang="en-US" sz="700" dirty="0">
                <a:solidFill>
                  <a:srgbClr val="113F7C"/>
                </a:solidFill>
                <a:latin typeface="Arial" charset="0"/>
                <a:ea typeface="Arial Black" charset="0"/>
                <a:cs typeface="Arial Black" charset="0"/>
              </a:rPr>
              <a:t> </a:t>
            </a:r>
          </a:p>
          <a:p>
            <a:pPr algn="r">
              <a:lnSpc>
                <a:spcPts val="400"/>
              </a:lnSpc>
              <a:spcBef>
                <a:spcPct val="50000"/>
              </a:spcBef>
              <a:defRPr/>
            </a:pPr>
            <a:r>
              <a:rPr lang="en-US" sz="700" dirty="0">
                <a:solidFill>
                  <a:srgbClr val="113F7C"/>
                </a:solidFill>
                <a:latin typeface="Arial" charset="0"/>
                <a:ea typeface="Arial Black" charset="0"/>
                <a:cs typeface="Arial Black" charset="0"/>
              </a:rPr>
              <a:t>et en physique des </a:t>
            </a:r>
            <a:r>
              <a:rPr lang="en-US" sz="700" dirty="0" err="1">
                <a:solidFill>
                  <a:srgbClr val="113F7C"/>
                </a:solidFill>
                <a:latin typeface="Arial" charset="0"/>
                <a:ea typeface="Arial Black" charset="0"/>
                <a:cs typeface="Arial Black" charset="0"/>
              </a:rPr>
              <a:t>particules</a:t>
            </a:r>
            <a:endParaRPr lang="en-US" sz="700" dirty="0">
              <a:solidFill>
                <a:srgbClr val="113F7C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7" name="Picture 19" descr="TRIUMF_logo_white.png"/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190500" y="203200"/>
            <a:ext cx="2424113" cy="665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247650" y="2239963"/>
            <a:ext cx="6076950" cy="655638"/>
          </a:xfrm>
        </p:spPr>
        <p:txBody>
          <a:bodyPr/>
          <a:lstStyle>
            <a:lvl1pPr algn="r">
              <a:buNone/>
              <a:defRPr b="1">
                <a:solidFill>
                  <a:srgbClr val="113F7C"/>
                </a:solidFill>
              </a:defRPr>
            </a:lvl1pPr>
            <a:lvl2pPr algn="r">
              <a:buNone/>
              <a:defRPr sz="2000" b="1">
                <a:solidFill>
                  <a:srgbClr val="6E615D"/>
                </a:solidFill>
              </a:defRPr>
            </a:lvl2pPr>
            <a:lvl3pPr algn="r">
              <a:buNone/>
              <a:defRPr sz="1400" b="1">
                <a:solidFill>
                  <a:srgbClr val="6E615D"/>
                </a:solidFill>
              </a:defRPr>
            </a:lvl3pPr>
            <a:lvl4pPr algn="r">
              <a:buNone/>
              <a:defRPr sz="1100" b="1">
                <a:solidFill>
                  <a:schemeClr val="accent1"/>
                </a:solidFill>
                <a:latin typeface="+mj-lt"/>
              </a:defRPr>
            </a:lvl4pPr>
            <a:lvl5pPr algn="r">
              <a:buNone/>
              <a:defRPr sz="1100">
                <a:solidFill>
                  <a:srgbClr val="6E615D"/>
                </a:solidFill>
                <a:latin typeface="+mj-lt"/>
              </a:defRPr>
            </a:lvl5pPr>
          </a:lstStyle>
          <a:p>
            <a:pPr lvl="0"/>
            <a:r>
              <a:rPr lang="en-CA" dirty="0" smtClean="0"/>
              <a:t>Presentation Title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247650" y="2895600"/>
            <a:ext cx="6076950" cy="457200"/>
          </a:xfrm>
        </p:spPr>
        <p:txBody>
          <a:bodyPr/>
          <a:lstStyle>
            <a:lvl1pPr algn="r">
              <a:buNone/>
              <a:defRPr sz="2000" b="1" baseline="0">
                <a:solidFill>
                  <a:srgbClr val="4F4946"/>
                </a:solidFill>
              </a:defRPr>
            </a:lvl1pPr>
          </a:lstStyle>
          <a:p>
            <a:pPr lvl="0"/>
            <a:r>
              <a:rPr lang="en-CA"/>
              <a:t>Subtitle, if any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247650" y="3581400"/>
            <a:ext cx="6076950" cy="457200"/>
          </a:xfrm>
        </p:spPr>
        <p:txBody>
          <a:bodyPr/>
          <a:lstStyle>
            <a:lvl1pPr algn="r">
              <a:buNone/>
              <a:defRPr sz="1400" b="1" baseline="0">
                <a:solidFill>
                  <a:srgbClr val="95938E"/>
                </a:solidFill>
              </a:defRPr>
            </a:lvl1pPr>
          </a:lstStyle>
          <a:p>
            <a:pPr lvl="0"/>
            <a:r>
              <a:rPr lang="en-CA"/>
              <a:t>Tagline, if any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 hasCustomPrompt="1"/>
          </p:nvPr>
        </p:nvSpPr>
        <p:spPr>
          <a:xfrm>
            <a:off x="247650" y="4343400"/>
            <a:ext cx="6076950" cy="533400"/>
          </a:xfrm>
        </p:spPr>
        <p:txBody>
          <a:bodyPr/>
          <a:lstStyle>
            <a:lvl1pPr algn="r">
              <a:buNone/>
              <a:defRPr sz="1100" b="1" baseline="0">
                <a:solidFill>
                  <a:srgbClr val="113F7C"/>
                </a:solidFill>
              </a:defRPr>
            </a:lvl1pPr>
          </a:lstStyle>
          <a:p>
            <a:pPr lvl="0"/>
            <a:r>
              <a:rPr lang="en-CA"/>
              <a:t>Name | Position | TRIUMF</a:t>
            </a:r>
          </a:p>
        </p:txBody>
      </p:sp>
      <p:sp>
        <p:nvSpPr>
          <p:cNvPr id="19" name="Picture Placeholder 16"/>
          <p:cNvSpPr>
            <a:spLocks noGrp="1"/>
          </p:cNvSpPr>
          <p:nvPr>
            <p:ph type="pic" sz="quarter" idx="16"/>
          </p:nvPr>
        </p:nvSpPr>
        <p:spPr>
          <a:xfrm>
            <a:off x="7028656" y="4953000"/>
            <a:ext cx="1905000" cy="1676400"/>
          </a:xfrm>
        </p:spPr>
        <p:txBody>
          <a:bodyPr/>
          <a:lstStyle/>
          <a:p>
            <a:pPr lvl="0"/>
            <a:r>
              <a:rPr lang="en-US" noProof="0" smtClean="0"/>
              <a:t>Click icon to add picture</a:t>
            </a:r>
            <a:endParaRPr lang="en-US" noProof="0"/>
          </a:p>
        </p:txBody>
      </p:sp>
      <p:sp>
        <p:nvSpPr>
          <p:cNvPr id="21" name="Picture Placeholder 16"/>
          <p:cNvSpPr>
            <a:spLocks noGrp="1"/>
          </p:cNvSpPr>
          <p:nvPr>
            <p:ph type="pic" sz="quarter" idx="17"/>
          </p:nvPr>
        </p:nvSpPr>
        <p:spPr>
          <a:xfrm>
            <a:off x="7028656" y="1295400"/>
            <a:ext cx="1905000" cy="1676400"/>
          </a:xfrm>
        </p:spPr>
        <p:txBody>
          <a:bodyPr/>
          <a:lstStyle/>
          <a:p>
            <a:pPr lvl="0"/>
            <a:r>
              <a:rPr lang="en-US" noProof="0" smtClean="0"/>
              <a:t>Click icon to add picture</a:t>
            </a:r>
            <a:endParaRPr lang="en-US" noProof="0"/>
          </a:p>
        </p:txBody>
      </p:sp>
      <p:sp>
        <p:nvSpPr>
          <p:cNvPr id="22" name="Picture Placeholder 16"/>
          <p:cNvSpPr>
            <a:spLocks noGrp="1"/>
          </p:cNvSpPr>
          <p:nvPr>
            <p:ph type="pic" sz="quarter" idx="18"/>
          </p:nvPr>
        </p:nvSpPr>
        <p:spPr>
          <a:xfrm>
            <a:off x="7028656" y="3124200"/>
            <a:ext cx="1905000" cy="1676400"/>
          </a:xfrm>
        </p:spPr>
        <p:txBody>
          <a:bodyPr/>
          <a:lstStyle/>
          <a:p>
            <a:pPr lvl="0"/>
            <a:r>
              <a:rPr lang="en-US" noProof="0" smtClean="0"/>
              <a:t>Click icon to add picture</a:t>
            </a:r>
            <a:endParaRPr lang="en-US" noProof="0"/>
          </a:p>
        </p:txBody>
      </p:sp>
      <p:sp>
        <p:nvSpPr>
          <p:cNvPr id="18" name="TextBox 17"/>
          <p:cNvSpPr txBox="1"/>
          <p:nvPr userDrawn="1"/>
        </p:nvSpPr>
        <p:spPr>
          <a:xfrm>
            <a:off x="457200" y="6087521"/>
            <a:ext cx="39688" cy="317500"/>
          </a:xfrm>
          <a:prstGeom prst="rect">
            <a:avLst/>
          </a:prstGeom>
          <a:solidFill>
            <a:srgbClr val="95938E"/>
          </a:solidFill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defRPr/>
            </a:pPr>
            <a:endParaRPr lang="en-US" sz="1800">
              <a:latin typeface="Arial" charset="0"/>
              <a:ea typeface="ヒラギノ角ゴ Pro W3" charset="-128"/>
              <a:cs typeface="ヒラギノ角ゴ Pro W3" charset="-128"/>
            </a:endParaRPr>
          </a:p>
        </p:txBody>
      </p:sp>
      <p:sp>
        <p:nvSpPr>
          <p:cNvPr id="23" name="Text Box 6"/>
          <p:cNvSpPr txBox="1">
            <a:spLocks noChangeArrowheads="1"/>
          </p:cNvSpPr>
          <p:nvPr userDrawn="1"/>
        </p:nvSpPr>
        <p:spPr bwMode="auto">
          <a:xfrm>
            <a:off x="533400" y="6102881"/>
            <a:ext cx="5791200" cy="2714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lnSpc>
                <a:spcPts val="500"/>
              </a:lnSpc>
              <a:spcBef>
                <a:spcPct val="50000"/>
              </a:spcBef>
              <a:defRPr/>
            </a:pPr>
            <a:r>
              <a:rPr lang="en-US" sz="600" i="0" dirty="0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Accelerating</a:t>
            </a:r>
            <a:r>
              <a:rPr lang="en-US" sz="600" i="0" baseline="0" dirty="0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 Science for Canada</a:t>
            </a:r>
          </a:p>
          <a:p>
            <a:pPr marL="0" marR="0" indent="0" algn="l" defTabSz="457200" rtl="0" eaLnBrk="1" fontAlgn="base" latinLnBrk="0" hangingPunct="1">
              <a:lnSpc>
                <a:spcPts val="5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600" kern="1200" dirty="0" smtClean="0">
                <a:solidFill>
                  <a:srgbClr val="95938E"/>
                </a:solidFill>
                <a:latin typeface="Arial" pitchFamily="-111" charset="0"/>
                <a:ea typeface="ヒラギノ角ゴ Pro W3" pitchFamily="-111" charset="-128"/>
                <a:cs typeface="ヒラギノ角ゴ Pro W3" pitchFamily="-111" charset="-128"/>
              </a:rPr>
              <a:t>Un </a:t>
            </a:r>
            <a:r>
              <a:rPr lang="en-US" sz="600" kern="1200" dirty="0" err="1" smtClean="0">
                <a:solidFill>
                  <a:srgbClr val="95938E"/>
                </a:solidFill>
                <a:latin typeface="Arial" pitchFamily="-111" charset="0"/>
                <a:ea typeface="ヒラギノ角ゴ Pro W3" pitchFamily="-111" charset="-128"/>
                <a:cs typeface="ヒラギノ角ゴ Pro W3" pitchFamily="-111" charset="-128"/>
              </a:rPr>
              <a:t>accélérateur</a:t>
            </a:r>
            <a:r>
              <a:rPr lang="en-US" sz="600" kern="1200" dirty="0" smtClean="0">
                <a:solidFill>
                  <a:srgbClr val="95938E"/>
                </a:solidFill>
                <a:latin typeface="Arial" pitchFamily="-111" charset="0"/>
                <a:ea typeface="ヒラギノ角ゴ Pro W3" pitchFamily="-111" charset="-128"/>
                <a:cs typeface="ヒラギノ角ゴ Pro W3" pitchFamily="-111" charset="-128"/>
              </a:rPr>
              <a:t> de la </a:t>
            </a:r>
            <a:r>
              <a:rPr lang="en-US" sz="600" kern="1200" dirty="0" err="1" smtClean="0">
                <a:solidFill>
                  <a:srgbClr val="95938E"/>
                </a:solidFill>
                <a:latin typeface="Arial" pitchFamily="-111" charset="0"/>
                <a:ea typeface="ヒラギノ角ゴ Pro W3" pitchFamily="-111" charset="-128"/>
                <a:cs typeface="ヒラギノ角ゴ Pro W3" pitchFamily="-111" charset="-128"/>
              </a:rPr>
              <a:t>démarche</a:t>
            </a:r>
            <a:r>
              <a:rPr lang="en-US" sz="600" kern="1200" dirty="0" smtClean="0">
                <a:solidFill>
                  <a:srgbClr val="95938E"/>
                </a:solidFill>
                <a:latin typeface="Arial" pitchFamily="-111" charset="0"/>
                <a:ea typeface="ヒラギノ角ゴ Pro W3" pitchFamily="-111" charset="-128"/>
                <a:cs typeface="ヒラギノ角ゴ Pro W3" pitchFamily="-111" charset="-128"/>
              </a:rPr>
              <a:t> </a:t>
            </a:r>
            <a:r>
              <a:rPr lang="en-US" sz="600" kern="1200" dirty="0" err="1" smtClean="0">
                <a:solidFill>
                  <a:srgbClr val="95938E"/>
                </a:solidFill>
                <a:latin typeface="Arial" pitchFamily="-111" charset="0"/>
                <a:ea typeface="ヒラギノ角ゴ Pro W3" pitchFamily="-111" charset="-128"/>
                <a:cs typeface="ヒラギノ角ゴ Pro W3" pitchFamily="-111" charset="-128"/>
              </a:rPr>
              <a:t>scientifique</a:t>
            </a:r>
            <a:r>
              <a:rPr lang="en-US" sz="600" kern="1200" dirty="0" smtClean="0">
                <a:solidFill>
                  <a:srgbClr val="95938E"/>
                </a:solidFill>
                <a:latin typeface="Arial" pitchFamily="-111" charset="0"/>
                <a:ea typeface="ヒラギノ角ゴ Pro W3" pitchFamily="-111" charset="-128"/>
                <a:cs typeface="ヒラギノ角ゴ Pro W3" pitchFamily="-111" charset="-128"/>
              </a:rPr>
              <a:t> </a:t>
            </a:r>
            <a:r>
              <a:rPr lang="en-US" sz="600" kern="1200" dirty="0" err="1" smtClean="0">
                <a:solidFill>
                  <a:srgbClr val="95938E"/>
                </a:solidFill>
                <a:latin typeface="Arial" pitchFamily="-111" charset="0"/>
                <a:ea typeface="ヒラギノ角ゴ Pro W3" pitchFamily="-111" charset="-128"/>
                <a:cs typeface="ヒラギノ角ゴ Pro W3" pitchFamily="-111" charset="-128"/>
              </a:rPr>
              <a:t>canadienne</a:t>
            </a:r>
            <a:endParaRPr lang="en-US" sz="600" i="1" dirty="0">
              <a:solidFill>
                <a:srgbClr val="95938E"/>
              </a:solidFill>
              <a:latin typeface="Arial Black" charset="0"/>
              <a:ea typeface="ヒラギノ角ゴ Pro W3" charset="-128"/>
              <a:cs typeface="ヒラギノ角ゴ Pro W3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5221111" y="1411111"/>
            <a:ext cx="3654602" cy="4642556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4" name="Table Placeholder 13"/>
          <p:cNvSpPr>
            <a:spLocks noGrp="1"/>
          </p:cNvSpPr>
          <p:nvPr>
            <p:ph type="tbl" sz="quarter" idx="15"/>
          </p:nvPr>
        </p:nvSpPr>
        <p:spPr>
          <a:xfrm>
            <a:off x="381000" y="1411111"/>
            <a:ext cx="4629150" cy="4642556"/>
          </a:xfrm>
        </p:spPr>
        <p:txBody>
          <a:bodyPr/>
          <a:lstStyle/>
          <a:p>
            <a:pPr lvl="0"/>
            <a:r>
              <a:rPr lang="en-US" noProof="0" smtClean="0"/>
              <a:t>Click icon to add table</a:t>
            </a:r>
            <a:endParaRPr lang="en-US" noProof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July 10, 2017</a:t>
            </a: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2017 Science Week - ARIEL/ISAC Nuclear Physics</a:t>
            </a: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8B9A9CC-D407-2C40-A733-1A362103CE3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8" name="Picture 10" descr="TRIUMF_logo_white.png"/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-26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1315986" y="6396038"/>
            <a:ext cx="1092200" cy="300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" name="Table Placeholder 9"/>
          <p:cNvSpPr>
            <a:spLocks noGrp="1"/>
          </p:cNvSpPr>
          <p:nvPr>
            <p:ph type="tbl" sz="quarter" idx="13"/>
          </p:nvPr>
        </p:nvSpPr>
        <p:spPr>
          <a:xfrm>
            <a:off x="457200" y="1495425"/>
            <a:ext cx="8077200" cy="4586288"/>
          </a:xfrm>
        </p:spPr>
        <p:txBody>
          <a:bodyPr/>
          <a:lstStyle/>
          <a:p>
            <a:pPr lvl="0"/>
            <a:r>
              <a:rPr lang="en-US" noProof="0" smtClean="0"/>
              <a:t>Click icon to add table</a:t>
            </a:r>
            <a:endParaRPr lang="en-US" noProof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July 10, 2017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2017 Science Week - ARIEL/ISAC Nuclear Physics</a:t>
            </a: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08CB916-5AC1-644C-AE40-D75B460B96B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7" name="Picture 10" descr="TRIUMF_logo_white.png"/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-26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1315986" y="6396038"/>
            <a:ext cx="1092200" cy="300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7" name="Media Placeholder 6"/>
          <p:cNvSpPr>
            <a:spLocks noGrp="1"/>
          </p:cNvSpPr>
          <p:nvPr>
            <p:ph type="media" sz="quarter" idx="13"/>
          </p:nvPr>
        </p:nvSpPr>
        <p:spPr>
          <a:xfrm>
            <a:off x="381000" y="1439863"/>
            <a:ext cx="4797425" cy="4725987"/>
          </a:xfrm>
        </p:spPr>
        <p:txBody>
          <a:bodyPr/>
          <a:lstStyle/>
          <a:p>
            <a:pPr lvl="0"/>
            <a:r>
              <a:rPr lang="en-US" noProof="0" smtClean="0"/>
              <a:t>Click icon to add media</a:t>
            </a:r>
            <a:endParaRPr lang="en-US" noProof="0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5362575" y="1439863"/>
            <a:ext cx="3443288" cy="472598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July 10, 2017</a:t>
            </a: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2017 Science Week - ARIEL/ISAC Nuclear Physics</a:t>
            </a: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9D7CCD4-CC97-4D48-A617-7F176D989D7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10" name="Picture 10" descr="TRIUMF_logo_white.png"/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-26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1315986" y="6396038"/>
            <a:ext cx="1092200" cy="300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ank You Slide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17"/>
          <p:cNvSpPr txBox="1">
            <a:spLocks noChangeArrowheads="1"/>
          </p:cNvSpPr>
          <p:nvPr userDrawn="1"/>
        </p:nvSpPr>
        <p:spPr bwMode="auto">
          <a:xfrm>
            <a:off x="6818313" y="0"/>
            <a:ext cx="2325687" cy="6858000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defRPr/>
            </a:pPr>
            <a:endParaRPr lang="en-US" sz="1800">
              <a:latin typeface="Arial" charset="0"/>
              <a:ea typeface="ヒラギノ角ゴ Pro W3" charset="-128"/>
              <a:cs typeface="ヒラギノ角ゴ Pro W3" charset="-128"/>
            </a:endParaRPr>
          </a:p>
        </p:txBody>
      </p:sp>
      <p:sp>
        <p:nvSpPr>
          <p:cNvPr id="12" name="Text Box 6"/>
          <p:cNvSpPr txBox="1">
            <a:spLocks noChangeArrowheads="1"/>
          </p:cNvSpPr>
          <p:nvPr userDrawn="1"/>
        </p:nvSpPr>
        <p:spPr bwMode="auto">
          <a:xfrm>
            <a:off x="533400" y="6392863"/>
            <a:ext cx="5791200" cy="32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  <a:defRPr/>
            </a:pPr>
            <a:r>
              <a:rPr lang="en-US" sz="600" dirty="0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Owned and operated as a joint venture by a consortium of Canadian universities via a contribution through the National Research Council Canada </a:t>
            </a:r>
          </a:p>
          <a:p>
            <a:pPr algn="l">
              <a:spcBef>
                <a:spcPct val="50000"/>
              </a:spcBef>
              <a:defRPr/>
            </a:pPr>
            <a:r>
              <a:rPr lang="en-US" sz="600" dirty="0" err="1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Propriété</a:t>
            </a:r>
            <a:r>
              <a:rPr lang="en-US" sz="600" dirty="0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 d’un consortium </a:t>
            </a:r>
            <a:r>
              <a:rPr lang="en-US" sz="600" dirty="0" err="1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d’universités</a:t>
            </a:r>
            <a:r>
              <a:rPr lang="en-US" sz="600" dirty="0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600" dirty="0" err="1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canadiennes</a:t>
            </a:r>
            <a:r>
              <a:rPr lang="en-US" sz="600" dirty="0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, </a:t>
            </a:r>
            <a:r>
              <a:rPr lang="en-US" sz="600" dirty="0" err="1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géré</a:t>
            </a:r>
            <a:r>
              <a:rPr lang="en-US" sz="600" dirty="0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 en co-</a:t>
            </a:r>
            <a:r>
              <a:rPr lang="en-US" sz="600" dirty="0" err="1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entreprise</a:t>
            </a:r>
            <a:r>
              <a:rPr lang="en-US" sz="600" dirty="0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600" dirty="0" err="1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à</a:t>
            </a:r>
            <a:r>
              <a:rPr lang="en-US" sz="600" dirty="0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600" dirty="0" err="1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partir</a:t>
            </a:r>
            <a:r>
              <a:rPr lang="en-US" sz="600" dirty="0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600" dirty="0" err="1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d’une</a:t>
            </a:r>
            <a:r>
              <a:rPr lang="en-US" sz="600" dirty="0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 contribution </a:t>
            </a:r>
            <a:r>
              <a:rPr lang="en-US" sz="600" dirty="0" err="1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administrée</a:t>
            </a:r>
            <a:r>
              <a:rPr lang="en-US" sz="600" dirty="0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 par le </a:t>
            </a:r>
            <a:r>
              <a:rPr lang="en-US" sz="600" dirty="0" err="1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Conseil</a:t>
            </a:r>
            <a:r>
              <a:rPr lang="en-US" sz="600" dirty="0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 national de </a:t>
            </a:r>
            <a:r>
              <a:rPr lang="en-US" sz="600" dirty="0" err="1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recherches</a:t>
            </a:r>
            <a:r>
              <a:rPr lang="en-US" sz="600" dirty="0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 Canada</a:t>
            </a:r>
            <a:endParaRPr lang="en-US" sz="600" i="1" dirty="0">
              <a:solidFill>
                <a:srgbClr val="95938E"/>
              </a:solidFill>
              <a:latin typeface="Arial Black" charset="0"/>
              <a:ea typeface="ヒラギノ角ゴ Pro W3" charset="-128"/>
              <a:cs typeface="ヒラギノ角ゴ Pro W3" charset="-128"/>
            </a:endParaRPr>
          </a:p>
        </p:txBody>
      </p:sp>
      <p:sp>
        <p:nvSpPr>
          <p:cNvPr id="14" name="Rectangle 12"/>
          <p:cNvSpPr>
            <a:spLocks noChangeArrowheads="1"/>
          </p:cNvSpPr>
          <p:nvPr userDrawn="1"/>
        </p:nvSpPr>
        <p:spPr bwMode="auto">
          <a:xfrm>
            <a:off x="0" y="223996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>
              <a:defRPr/>
            </a:pPr>
            <a:endParaRPr lang="en-US" sz="1800">
              <a:latin typeface="Arial" charset="0"/>
              <a:ea typeface="ヒラギノ角ゴ Pro W3" charset="-128"/>
              <a:cs typeface="ヒラギノ角ゴ Pro W3" charset="-128"/>
            </a:endParaRPr>
          </a:p>
        </p:txBody>
      </p:sp>
      <p:sp>
        <p:nvSpPr>
          <p:cNvPr id="16" name="Text Box 5"/>
          <p:cNvSpPr txBox="1">
            <a:spLocks noChangeArrowheads="1"/>
          </p:cNvSpPr>
          <p:nvPr userDrawn="1"/>
        </p:nvSpPr>
        <p:spPr bwMode="auto">
          <a:xfrm>
            <a:off x="6948165" y="1140839"/>
            <a:ext cx="2161417" cy="682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  <a:spcBef>
                <a:spcPct val="50000"/>
              </a:spcBef>
              <a:defRPr/>
            </a:pPr>
            <a:r>
              <a:rPr lang="en-US" sz="7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Canada’s national laboratory for particle and nuclear physics </a:t>
            </a:r>
          </a:p>
          <a:p>
            <a:pPr algn="l">
              <a:lnSpc>
                <a:spcPct val="100000"/>
              </a:lnSpc>
              <a:spcBef>
                <a:spcPct val="50000"/>
              </a:spcBef>
              <a:defRPr/>
            </a:pPr>
            <a:r>
              <a:rPr lang="en-US" sz="700" dirty="0" err="1">
                <a:solidFill>
                  <a:schemeClr val="bg1"/>
                </a:solidFill>
                <a:latin typeface="Arial" charset="0"/>
                <a:ea typeface="Arial Black" charset="0"/>
                <a:cs typeface="Arial Black" charset="0"/>
              </a:rPr>
              <a:t>Laboratoire</a:t>
            </a:r>
            <a:r>
              <a:rPr lang="en-US" sz="700" dirty="0">
                <a:solidFill>
                  <a:schemeClr val="bg1"/>
                </a:solidFill>
                <a:latin typeface="Arial" charset="0"/>
                <a:ea typeface="Arial Black" charset="0"/>
                <a:cs typeface="Arial Black" charset="0"/>
              </a:rPr>
              <a:t> national </a:t>
            </a:r>
            <a:r>
              <a:rPr lang="en-US" sz="700" dirty="0" err="1">
                <a:solidFill>
                  <a:schemeClr val="bg1"/>
                </a:solidFill>
                <a:latin typeface="Arial" charset="0"/>
                <a:ea typeface="Arial Black" charset="0"/>
                <a:cs typeface="Arial Black" charset="0"/>
              </a:rPr>
              <a:t>canadien</a:t>
            </a:r>
            <a:r>
              <a:rPr lang="en-US" sz="700" dirty="0">
                <a:solidFill>
                  <a:schemeClr val="bg1"/>
                </a:solidFill>
                <a:latin typeface="Arial" charset="0"/>
                <a:ea typeface="Arial Black" charset="0"/>
                <a:cs typeface="Arial Black" charset="0"/>
              </a:rPr>
              <a:t> pour la </a:t>
            </a:r>
            <a:r>
              <a:rPr lang="en-US" sz="700" dirty="0" err="1">
                <a:solidFill>
                  <a:schemeClr val="bg1"/>
                </a:solidFill>
                <a:latin typeface="Arial" charset="0"/>
                <a:ea typeface="Arial Black" charset="0"/>
                <a:cs typeface="Arial Black" charset="0"/>
              </a:rPr>
              <a:t>recherche</a:t>
            </a:r>
            <a:r>
              <a:rPr lang="en-US" sz="700" dirty="0">
                <a:solidFill>
                  <a:schemeClr val="bg1"/>
                </a:solidFill>
                <a:latin typeface="Arial" charset="0"/>
                <a:ea typeface="Arial Black" charset="0"/>
                <a:cs typeface="Arial Black" charset="0"/>
              </a:rPr>
              <a:t> en physique </a:t>
            </a:r>
            <a:r>
              <a:rPr lang="en-US" sz="700" dirty="0" err="1">
                <a:solidFill>
                  <a:schemeClr val="bg1"/>
                </a:solidFill>
                <a:latin typeface="Arial" charset="0"/>
                <a:ea typeface="Arial Black" charset="0"/>
                <a:cs typeface="Arial Black" charset="0"/>
              </a:rPr>
              <a:t>nucléaire</a:t>
            </a:r>
            <a:r>
              <a:rPr lang="en-US" sz="700" dirty="0">
                <a:solidFill>
                  <a:schemeClr val="bg1"/>
                </a:solidFill>
                <a:latin typeface="Arial" charset="0"/>
                <a:ea typeface="Arial Black" charset="0"/>
                <a:cs typeface="Arial Black" charset="0"/>
              </a:rPr>
              <a:t> </a:t>
            </a:r>
            <a:r>
              <a:rPr lang="en-US" sz="700" dirty="0" smtClean="0">
                <a:solidFill>
                  <a:schemeClr val="bg1"/>
                </a:solidFill>
                <a:latin typeface="Arial" charset="0"/>
                <a:ea typeface="Arial Black" charset="0"/>
                <a:cs typeface="Arial Black" charset="0"/>
              </a:rPr>
              <a:t> et </a:t>
            </a:r>
            <a:r>
              <a:rPr lang="en-US" sz="700" dirty="0">
                <a:solidFill>
                  <a:schemeClr val="bg1"/>
                </a:solidFill>
                <a:latin typeface="Arial" charset="0"/>
                <a:ea typeface="Arial Black" charset="0"/>
                <a:cs typeface="Arial Black" charset="0"/>
              </a:rPr>
              <a:t>en physique des </a:t>
            </a:r>
            <a:r>
              <a:rPr lang="en-US" sz="700" dirty="0" err="1">
                <a:solidFill>
                  <a:schemeClr val="bg1"/>
                </a:solidFill>
                <a:latin typeface="Arial" charset="0"/>
                <a:ea typeface="Arial Black" charset="0"/>
                <a:cs typeface="Arial Black" charset="0"/>
              </a:rPr>
              <a:t>particules</a:t>
            </a:r>
            <a:endParaRPr lang="en-US" sz="7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7" name="Picture 19" descr="TRIUMF_logo_white.png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6948166" y="276193"/>
            <a:ext cx="1856911" cy="5095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TextBox 17"/>
          <p:cNvSpPr txBox="1"/>
          <p:nvPr userDrawn="1"/>
        </p:nvSpPr>
        <p:spPr>
          <a:xfrm>
            <a:off x="-571" y="1985126"/>
            <a:ext cx="6818884" cy="3349657"/>
          </a:xfrm>
          <a:prstGeom prst="rect">
            <a:avLst/>
          </a:prstGeom>
          <a:noFill/>
        </p:spPr>
        <p:txBody>
          <a:bodyPr wrap="square">
            <a:normAutofit/>
          </a:bodyPr>
          <a:lstStyle/>
          <a:p>
            <a:pPr algn="ctr">
              <a:defRPr/>
            </a:pPr>
            <a:r>
              <a:rPr lang="en-US" sz="7000" dirty="0">
                <a:solidFill>
                  <a:srgbClr val="113F7C"/>
                </a:solidFill>
                <a:latin typeface="Myriad Pro"/>
                <a:ea typeface="ヒラギノ角ゴ Pro W3" charset="-128"/>
                <a:cs typeface="Myriad Pro"/>
              </a:rPr>
              <a:t>Thank</a:t>
            </a:r>
            <a:r>
              <a:rPr lang="en-US" sz="7000" baseline="0" dirty="0">
                <a:solidFill>
                  <a:srgbClr val="113F7C"/>
                </a:solidFill>
                <a:latin typeface="Myriad Pro"/>
                <a:ea typeface="ヒラギノ角ゴ Pro W3" charset="-128"/>
                <a:cs typeface="Myriad Pro"/>
              </a:rPr>
              <a:t> </a:t>
            </a:r>
            <a:r>
              <a:rPr lang="en-US" sz="7000" dirty="0">
                <a:solidFill>
                  <a:srgbClr val="113F7C"/>
                </a:solidFill>
                <a:latin typeface="Myriad Pro"/>
                <a:ea typeface="ヒラギノ角ゴ Pro W3" charset="-128"/>
                <a:cs typeface="Myriad Pro"/>
              </a:rPr>
              <a:t>you!</a:t>
            </a:r>
          </a:p>
          <a:p>
            <a:pPr algn="ctr">
              <a:defRPr/>
            </a:pPr>
            <a:r>
              <a:rPr lang="en-US" sz="7000" dirty="0" smtClean="0">
                <a:solidFill>
                  <a:srgbClr val="113F7C"/>
                </a:solidFill>
                <a:latin typeface="Myriad Pro"/>
                <a:ea typeface="ヒラギノ角ゴ Pro W3" charset="-128"/>
                <a:cs typeface="Myriad Pro"/>
              </a:rPr>
              <a:t>Merci</a:t>
            </a:r>
          </a:p>
        </p:txBody>
      </p:sp>
      <p:sp>
        <p:nvSpPr>
          <p:cNvPr id="35" name="Rectangle 34"/>
          <p:cNvSpPr/>
          <p:nvPr userDrawn="1"/>
        </p:nvSpPr>
        <p:spPr>
          <a:xfrm>
            <a:off x="6976324" y="2997200"/>
            <a:ext cx="2010775" cy="233758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Picture 49"/>
          <p:cNvPicPr>
            <a:picLocks noChangeAspect="1" noChangeArrowheads="1"/>
          </p:cNvPicPr>
          <p:nvPr userDrawn="1"/>
        </p:nvPicPr>
        <p:blipFill>
          <a:blip r:embed="rId3">
            <a:clrChange>
              <a:clrFrom>
                <a:srgbClr val="6E615D"/>
              </a:clrFrom>
              <a:clrTo>
                <a:srgbClr val="6E615D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8186911" y="3414268"/>
            <a:ext cx="800188" cy="535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7" name="Picture 2"/>
          <p:cNvPicPr>
            <a:picLocks noChangeAspect="1" noChangeArrowheads="1"/>
          </p:cNvPicPr>
          <p:nvPr userDrawn="1"/>
        </p:nvPicPr>
        <p:blipFill>
          <a:blip r:embed="rId4">
            <a:clrChange>
              <a:clrFrom>
                <a:srgbClr val="6E615D"/>
              </a:clrFrom>
              <a:clrTo>
                <a:srgbClr val="6E615D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991995" y="3060404"/>
            <a:ext cx="1179248" cy="303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" name="Picture 48"/>
          <p:cNvPicPr>
            <a:picLocks noChangeAspect="1" noChangeArrowheads="1"/>
          </p:cNvPicPr>
          <p:nvPr userDrawn="1"/>
        </p:nvPicPr>
        <p:blipFill>
          <a:blip r:embed="rId5">
            <a:clrChange>
              <a:clrFrom>
                <a:srgbClr val="6E615D"/>
              </a:clrFrom>
              <a:clrTo>
                <a:srgbClr val="6E615D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861001" y="4025521"/>
            <a:ext cx="1126098" cy="535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" name="Picture 3"/>
          <p:cNvPicPr>
            <a:picLocks noChangeAspect="1" noChangeArrowheads="1"/>
          </p:cNvPicPr>
          <p:nvPr userDrawn="1"/>
        </p:nvPicPr>
        <p:blipFill>
          <a:blip r:embed="rId6">
            <a:clrChange>
              <a:clrFrom>
                <a:srgbClr val="6E615D"/>
              </a:clrFrom>
              <a:clrTo>
                <a:srgbClr val="6E615D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991995" y="4025521"/>
            <a:ext cx="815838" cy="535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" name="Picture 4"/>
          <p:cNvPicPr>
            <a:picLocks noChangeAspect="1" noChangeArrowheads="1"/>
          </p:cNvPicPr>
          <p:nvPr userDrawn="1"/>
        </p:nvPicPr>
        <p:blipFill>
          <a:blip r:embed="rId7">
            <a:clrChange>
              <a:clrFrom>
                <a:srgbClr val="6E615D"/>
              </a:clrFrom>
              <a:clrTo>
                <a:srgbClr val="6E615D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8213591" y="3106107"/>
            <a:ext cx="724535" cy="2578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" name="Picture 40" descr="NRCan-Canada_E.jpg"/>
          <p:cNvPicPr>
            <a:picLocks noChangeAspect="1"/>
          </p:cNvPicPr>
          <p:nvPr userDrawn="1"/>
        </p:nvPicPr>
        <p:blipFill>
          <a:blip r:embed="rId8">
            <a:clrChange>
              <a:clrFrom>
                <a:srgbClr val="6E615D"/>
              </a:clrFrom>
              <a:clrTo>
                <a:srgbClr val="6E615D">
                  <a:alpha val="0"/>
                </a:srgbClr>
              </a:clrTo>
            </a:clrChange>
          </a:blip>
          <a:srcRect b="59999"/>
          <a:stretch>
            <a:fillRect/>
          </a:stretch>
        </p:blipFill>
        <p:spPr>
          <a:xfrm>
            <a:off x="6991995" y="4880210"/>
            <a:ext cx="1997786" cy="234405"/>
          </a:xfrm>
          <a:prstGeom prst="rect">
            <a:avLst/>
          </a:prstGeom>
        </p:spPr>
      </p:pic>
      <p:pic>
        <p:nvPicPr>
          <p:cNvPr id="42" name="Picture 6"/>
          <p:cNvPicPr>
            <a:picLocks noChangeAspect="1" noChangeArrowheads="1"/>
          </p:cNvPicPr>
          <p:nvPr userDrawn="1"/>
        </p:nvPicPr>
        <p:blipFill>
          <a:blip r:embed="rId9">
            <a:clrChange>
              <a:clrFrom>
                <a:srgbClr val="6E615D"/>
              </a:clrFrom>
              <a:clrTo>
                <a:srgbClr val="6E615D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991995" y="4615946"/>
            <a:ext cx="1997786" cy="207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3" name="Picture 7"/>
          <p:cNvPicPr>
            <a:picLocks noChangeAspect="1" noChangeArrowheads="1"/>
          </p:cNvPicPr>
          <p:nvPr userDrawn="1"/>
        </p:nvPicPr>
        <p:blipFill>
          <a:blip r:embed="rId10">
            <a:clrChange>
              <a:clrFrom>
                <a:srgbClr val="6E615D"/>
              </a:clrFrom>
              <a:clrTo>
                <a:srgbClr val="6E615D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991995" y="3414268"/>
            <a:ext cx="1064038" cy="535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67" name="Group 66"/>
          <p:cNvGrpSpPr/>
          <p:nvPr userDrawn="1"/>
        </p:nvGrpSpPr>
        <p:grpSpPr>
          <a:xfrm>
            <a:off x="6976324" y="5283983"/>
            <a:ext cx="2010775" cy="1243817"/>
            <a:chOff x="6976324" y="5353833"/>
            <a:chExt cx="2010775" cy="1243817"/>
          </a:xfrm>
        </p:grpSpPr>
        <p:sp>
          <p:nvSpPr>
            <p:cNvPr id="68" name="Rectangle 67"/>
            <p:cNvSpPr/>
            <p:nvPr userDrawn="1"/>
          </p:nvSpPr>
          <p:spPr>
            <a:xfrm>
              <a:off x="6976324" y="5353833"/>
              <a:ext cx="2010775" cy="124381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9" name="Group 34"/>
            <p:cNvGrpSpPr/>
            <p:nvPr userDrawn="1"/>
          </p:nvGrpSpPr>
          <p:grpSpPr>
            <a:xfrm>
              <a:off x="6976324" y="5404633"/>
              <a:ext cx="2005502" cy="1134579"/>
              <a:chOff x="6976324" y="5449083"/>
              <a:chExt cx="2005502" cy="1134579"/>
            </a:xfrm>
          </p:grpSpPr>
          <p:pic>
            <p:nvPicPr>
              <p:cNvPr id="70" name="Picture 69"/>
              <p:cNvPicPr>
                <a:picLocks noChangeAspect="1" noChangeArrowheads="1"/>
              </p:cNvPicPr>
              <p:nvPr/>
            </p:nvPicPr>
            <p:blipFill>
              <a:blip r:embed="rId11">
                <a:clrChange>
                  <a:clrFrom>
                    <a:srgbClr val="6E615D"/>
                  </a:clrFrom>
                  <a:clrTo>
                    <a:srgbClr val="6E615D">
                      <a:alpha val="0"/>
                    </a:srgbClr>
                  </a:clrTo>
                </a:clrChange>
              </a:blip>
              <a:srcRect b="23074"/>
              <a:stretch>
                <a:fillRect/>
              </a:stretch>
            </p:blipFill>
            <p:spPr bwMode="auto">
              <a:xfrm>
                <a:off x="8510703" y="6040902"/>
                <a:ext cx="471122" cy="24995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71" name="Picture 11"/>
              <p:cNvPicPr>
                <a:picLocks noChangeAspect="1" noChangeArrowheads="1"/>
              </p:cNvPicPr>
              <p:nvPr/>
            </p:nvPicPr>
            <p:blipFill>
              <a:blip r:embed="rId12">
                <a:clrChange>
                  <a:clrFrom>
                    <a:srgbClr val="6E615D"/>
                  </a:clrFrom>
                  <a:clrTo>
                    <a:srgbClr val="6E615D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6976324" y="5449083"/>
                <a:ext cx="647359" cy="24995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72" name="Picture 19"/>
              <p:cNvPicPr>
                <a:picLocks noChangeAspect="1" noChangeArrowheads="1"/>
              </p:cNvPicPr>
              <p:nvPr/>
            </p:nvPicPr>
            <p:blipFill>
              <a:blip r:embed="rId13">
                <a:clrChange>
                  <a:clrFrom>
                    <a:srgbClr val="6E615D"/>
                  </a:clrFrom>
                  <a:clrTo>
                    <a:srgbClr val="6E615D">
                      <a:alpha val="0"/>
                    </a:srgbClr>
                  </a:clrTo>
                </a:clrChange>
              </a:blip>
              <a:srcRect l="18657" r="20706"/>
              <a:stretch>
                <a:fillRect/>
              </a:stretch>
            </p:blipFill>
            <p:spPr bwMode="auto">
              <a:xfrm>
                <a:off x="6976324" y="5749671"/>
                <a:ext cx="338855" cy="24995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73" name="Picture 2"/>
              <p:cNvPicPr>
                <a:picLocks noChangeAspect="1" noChangeArrowheads="1"/>
              </p:cNvPicPr>
              <p:nvPr/>
            </p:nvPicPr>
            <p:blipFill>
              <a:blip r:embed="rId14">
                <a:clrChange>
                  <a:clrFrom>
                    <a:srgbClr val="6E615D"/>
                  </a:clrFrom>
                  <a:clrTo>
                    <a:srgbClr val="6E615D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8173383" y="6040902"/>
                <a:ext cx="329937" cy="24995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74" name="Picture 5"/>
              <p:cNvPicPr>
                <a:picLocks noChangeAspect="1" noChangeArrowheads="1"/>
              </p:cNvPicPr>
              <p:nvPr/>
            </p:nvPicPr>
            <p:blipFill>
              <a:blip r:embed="rId15">
                <a:clrChange>
                  <a:clrFrom>
                    <a:srgbClr val="6E615D"/>
                  </a:clrFrom>
                  <a:clrTo>
                    <a:srgbClr val="6E615D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8421335" y="6333710"/>
                <a:ext cx="560490" cy="24995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75" name="Picture 2"/>
              <p:cNvPicPr>
                <a:picLocks noChangeAspect="1" noChangeArrowheads="1"/>
              </p:cNvPicPr>
              <p:nvPr/>
            </p:nvPicPr>
            <p:blipFill>
              <a:blip r:embed="rId16">
                <a:clrChange>
                  <a:clrFrom>
                    <a:srgbClr val="6E615D"/>
                  </a:clrFrom>
                  <a:clrTo>
                    <a:srgbClr val="6E615D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7642080" y="5449083"/>
                <a:ext cx="512253" cy="24995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76" name="Picture 75" descr="Nordion_tag_colour.jpg"/>
              <p:cNvPicPr>
                <a:picLocks noChangeAspect="1"/>
              </p:cNvPicPr>
              <p:nvPr/>
            </p:nvPicPr>
            <p:blipFill>
              <a:blip r:embed="rId17">
                <a:clrChange>
                  <a:clrFrom>
                    <a:srgbClr val="6E615D"/>
                  </a:clrFrom>
                  <a:clrTo>
                    <a:srgbClr val="6E615D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8287754" y="5749671"/>
                <a:ext cx="485573" cy="249952"/>
              </a:xfrm>
              <a:prstGeom prst="rect">
                <a:avLst/>
              </a:prstGeom>
            </p:spPr>
          </p:pic>
          <p:pic>
            <p:nvPicPr>
              <p:cNvPr id="77" name="Picture 2"/>
              <p:cNvPicPr>
                <a:picLocks noChangeAspect="1" noChangeArrowheads="1"/>
              </p:cNvPicPr>
              <p:nvPr/>
            </p:nvPicPr>
            <p:blipFill>
              <a:blip r:embed="rId18">
                <a:clrChange>
                  <a:clrFrom>
                    <a:srgbClr val="6E615D"/>
                  </a:clrFrom>
                  <a:clrTo>
                    <a:srgbClr val="6E615D">
                      <a:alpha val="0"/>
                    </a:srgbClr>
                  </a:clrTo>
                </a:clrChange>
              </a:blip>
              <a:srcRect l="2269" r="6447"/>
              <a:stretch>
                <a:fillRect/>
              </a:stretch>
            </p:blipFill>
            <p:spPr bwMode="auto">
              <a:xfrm>
                <a:off x="6976324" y="6333710"/>
                <a:ext cx="1420611" cy="24995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78" name="Picture 2"/>
              <p:cNvPicPr>
                <a:picLocks noChangeAspect="1" noChangeArrowheads="1"/>
              </p:cNvPicPr>
              <p:nvPr/>
            </p:nvPicPr>
            <p:blipFill>
              <a:blip r:embed="rId19">
                <a:clrChange>
                  <a:clrFrom>
                    <a:srgbClr val="6E615D"/>
                  </a:clrFrom>
                  <a:clrTo>
                    <a:srgbClr val="6E615D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6976324" y="6040902"/>
                <a:ext cx="1175926" cy="24995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79" name="Picture 3"/>
              <p:cNvPicPr>
                <a:picLocks noChangeAspect="1" noChangeArrowheads="1"/>
              </p:cNvPicPr>
              <p:nvPr/>
            </p:nvPicPr>
            <p:blipFill>
              <a:blip r:embed="rId20">
                <a:clrChange>
                  <a:clrFrom>
                    <a:srgbClr val="6E615D"/>
                  </a:clrFrom>
                  <a:clrTo>
                    <a:srgbClr val="6E615D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7369118" y="5749671"/>
                <a:ext cx="869871" cy="24995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80" name="Picture 4"/>
              <p:cNvPicPr>
                <a:picLocks noChangeAspect="1" noChangeArrowheads="1"/>
              </p:cNvPicPr>
              <p:nvPr/>
            </p:nvPicPr>
            <p:blipFill>
              <a:blip r:embed="rId21">
                <a:clrChange>
                  <a:clrFrom>
                    <a:srgbClr val="6E615D"/>
                  </a:clrFrom>
                  <a:clrTo>
                    <a:srgbClr val="6E615D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8805077" y="5749671"/>
                <a:ext cx="176749" cy="24995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81" name="Picture 5"/>
              <p:cNvPicPr>
                <a:picLocks noChangeAspect="1" noChangeArrowheads="1"/>
              </p:cNvPicPr>
              <p:nvPr/>
            </p:nvPicPr>
            <p:blipFill>
              <a:blip r:embed="rId22">
                <a:clrChange>
                  <a:clrFrom>
                    <a:srgbClr val="6E615D"/>
                  </a:clrFrom>
                  <a:clrTo>
                    <a:srgbClr val="6E615D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8193375" y="5449083"/>
                <a:ext cx="247418" cy="24995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82" name="Picture 6"/>
              <p:cNvPicPr>
                <a:picLocks noChangeAspect="1" noChangeArrowheads="1"/>
              </p:cNvPicPr>
              <p:nvPr/>
            </p:nvPicPr>
            <p:blipFill>
              <a:blip r:embed="rId23">
                <a:clrChange>
                  <a:clrFrom>
                    <a:srgbClr val="6E615D"/>
                  </a:clrFrom>
                  <a:clrTo>
                    <a:srgbClr val="6E615D">
                      <a:alpha val="0"/>
                    </a:srgbClr>
                  </a:clrTo>
                </a:clrChange>
              </a:blip>
              <a:srcRect l="3258" t="17670" r="90616" b="75131"/>
              <a:stretch>
                <a:fillRect/>
              </a:stretch>
            </p:blipFill>
            <p:spPr bwMode="auto">
              <a:xfrm>
                <a:off x="8473059" y="5449083"/>
                <a:ext cx="502416" cy="24995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</p:grpSp>
      <p:sp>
        <p:nvSpPr>
          <p:cNvPr id="83" name="TextBox 82"/>
          <p:cNvSpPr txBox="1"/>
          <p:nvPr userDrawn="1"/>
        </p:nvSpPr>
        <p:spPr>
          <a:xfrm>
            <a:off x="6948166" y="1967449"/>
            <a:ext cx="2113284" cy="958168"/>
          </a:xfrm>
          <a:prstGeom prst="rect">
            <a:avLst/>
          </a:prstGeom>
          <a:noFill/>
        </p:spPr>
        <p:txBody>
          <a:bodyPr wrap="square" lIns="72000" rtlCol="0">
            <a:spAutoFit/>
          </a:bodyPr>
          <a:lstStyle/>
          <a:p>
            <a:pPr>
              <a:lnSpc>
                <a:spcPts val="1130"/>
              </a:lnSpc>
              <a:spcAft>
                <a:spcPts val="600"/>
              </a:spcAft>
            </a:pPr>
            <a:r>
              <a:rPr lang="en-US" sz="800" b="0" dirty="0" smtClean="0">
                <a:solidFill>
                  <a:schemeClr val="bg1"/>
                </a:solidFill>
              </a:rPr>
              <a:t>TRIUMF: Alberta | British Columbia | Calgary | Carleton | Guelph | Manitoba | </a:t>
            </a:r>
            <a:br>
              <a:rPr lang="en-US" sz="800" b="0" dirty="0" smtClean="0">
                <a:solidFill>
                  <a:schemeClr val="bg1"/>
                </a:solidFill>
              </a:rPr>
            </a:br>
            <a:r>
              <a:rPr lang="en-US" sz="800" b="0" dirty="0" smtClean="0">
                <a:solidFill>
                  <a:schemeClr val="bg1"/>
                </a:solidFill>
              </a:rPr>
              <a:t>McGill | McMaster | Montréal | Northern British Columbia </a:t>
            </a:r>
            <a:r>
              <a:rPr lang="en-US" sz="800" b="0" baseline="0" dirty="0" smtClean="0">
                <a:solidFill>
                  <a:schemeClr val="bg1"/>
                </a:solidFill>
              </a:rPr>
              <a:t>| </a:t>
            </a:r>
            <a:r>
              <a:rPr lang="en-US" sz="800" b="0" dirty="0" smtClean="0">
                <a:solidFill>
                  <a:schemeClr val="bg1"/>
                </a:solidFill>
              </a:rPr>
              <a:t>Queen’s | Regina |</a:t>
            </a:r>
            <a:br>
              <a:rPr lang="en-US" sz="800" b="0" dirty="0" smtClean="0">
                <a:solidFill>
                  <a:schemeClr val="bg1"/>
                </a:solidFill>
              </a:rPr>
            </a:br>
            <a:r>
              <a:rPr lang="en-US" sz="800" b="0" dirty="0" smtClean="0">
                <a:solidFill>
                  <a:schemeClr val="bg1"/>
                </a:solidFill>
              </a:rPr>
              <a:t>Saint Mary’s | Simon Fraser | Toronto | Victoria | Western |</a:t>
            </a:r>
            <a:r>
              <a:rPr lang="en-US" sz="800" b="0" baseline="0" dirty="0" smtClean="0">
                <a:solidFill>
                  <a:schemeClr val="bg1"/>
                </a:solidFill>
              </a:rPr>
              <a:t> </a:t>
            </a:r>
            <a:r>
              <a:rPr lang="en-US" sz="800" b="0" dirty="0" smtClean="0">
                <a:solidFill>
                  <a:schemeClr val="bg1"/>
                </a:solidFill>
              </a:rPr>
              <a:t>Winnipeg | York </a:t>
            </a:r>
            <a:endParaRPr lang="en-US" sz="800" b="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hank You Slide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17"/>
          <p:cNvSpPr txBox="1">
            <a:spLocks noChangeArrowheads="1"/>
          </p:cNvSpPr>
          <p:nvPr userDrawn="1"/>
        </p:nvSpPr>
        <p:spPr bwMode="auto">
          <a:xfrm>
            <a:off x="6818313" y="990600"/>
            <a:ext cx="2325687" cy="5867400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defRPr/>
            </a:pPr>
            <a:endParaRPr lang="en-US" sz="1800">
              <a:latin typeface="Arial" charset="0"/>
              <a:ea typeface="ヒラギノ角ゴ Pro W3" charset="-128"/>
              <a:cs typeface="ヒラギノ角ゴ Pro W3" charset="-128"/>
            </a:endParaRPr>
          </a:p>
        </p:txBody>
      </p:sp>
      <p:sp>
        <p:nvSpPr>
          <p:cNvPr id="10" name="TextBox 9"/>
          <p:cNvSpPr txBox="1">
            <a:spLocks noChangeArrowheads="1"/>
          </p:cNvSpPr>
          <p:nvPr userDrawn="1"/>
        </p:nvSpPr>
        <p:spPr bwMode="auto">
          <a:xfrm>
            <a:off x="0" y="0"/>
            <a:ext cx="9144000" cy="1096963"/>
          </a:xfrm>
          <a:prstGeom prst="rect">
            <a:avLst/>
          </a:prstGeom>
          <a:solidFill>
            <a:srgbClr val="74241F"/>
          </a:solidFill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defRPr/>
            </a:pPr>
            <a:endParaRPr lang="en-US" sz="1800">
              <a:latin typeface="Arial" charset="0"/>
              <a:ea typeface="ヒラギノ角ゴ Pro W3" charset="-128"/>
              <a:cs typeface="ヒラギノ角ゴ Pro W3" charset="-128"/>
            </a:endParaRPr>
          </a:p>
        </p:txBody>
      </p:sp>
      <p:sp>
        <p:nvSpPr>
          <p:cNvPr id="12" name="Text Box 6"/>
          <p:cNvSpPr txBox="1">
            <a:spLocks noChangeArrowheads="1"/>
          </p:cNvSpPr>
          <p:nvPr userDrawn="1"/>
        </p:nvSpPr>
        <p:spPr bwMode="auto">
          <a:xfrm>
            <a:off x="533400" y="6392863"/>
            <a:ext cx="5791200" cy="32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  <a:defRPr/>
            </a:pPr>
            <a:r>
              <a:rPr lang="en-US" sz="600" dirty="0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Owned and operated as a joint venture by a consortium of Canadian universities via a contribution through the National Research Council Canada </a:t>
            </a:r>
          </a:p>
          <a:p>
            <a:pPr algn="l">
              <a:spcBef>
                <a:spcPct val="50000"/>
              </a:spcBef>
              <a:defRPr/>
            </a:pPr>
            <a:r>
              <a:rPr lang="en-US" sz="600" dirty="0" err="1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Propriété</a:t>
            </a:r>
            <a:r>
              <a:rPr lang="en-US" sz="600" dirty="0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 d’un consortium </a:t>
            </a:r>
            <a:r>
              <a:rPr lang="en-US" sz="600" dirty="0" err="1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d’universités</a:t>
            </a:r>
            <a:r>
              <a:rPr lang="en-US" sz="600" dirty="0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600" dirty="0" err="1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canadiennes</a:t>
            </a:r>
            <a:r>
              <a:rPr lang="en-US" sz="600" dirty="0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, </a:t>
            </a:r>
            <a:r>
              <a:rPr lang="en-US" sz="600" dirty="0" err="1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géré</a:t>
            </a:r>
            <a:r>
              <a:rPr lang="en-US" sz="600" dirty="0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 en co-</a:t>
            </a:r>
            <a:r>
              <a:rPr lang="en-US" sz="600" dirty="0" err="1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entreprise</a:t>
            </a:r>
            <a:r>
              <a:rPr lang="en-US" sz="600" dirty="0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600" dirty="0" err="1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à</a:t>
            </a:r>
            <a:r>
              <a:rPr lang="en-US" sz="600" dirty="0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600" dirty="0" err="1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partir</a:t>
            </a:r>
            <a:r>
              <a:rPr lang="en-US" sz="600" dirty="0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600" dirty="0" err="1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d’une</a:t>
            </a:r>
            <a:r>
              <a:rPr lang="en-US" sz="600" dirty="0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 contribution </a:t>
            </a:r>
            <a:r>
              <a:rPr lang="en-US" sz="600" dirty="0" err="1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administrée</a:t>
            </a:r>
            <a:r>
              <a:rPr lang="en-US" sz="600" dirty="0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 par le </a:t>
            </a:r>
            <a:r>
              <a:rPr lang="en-US" sz="600" dirty="0" err="1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Conseil</a:t>
            </a:r>
            <a:r>
              <a:rPr lang="en-US" sz="600" dirty="0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 national de </a:t>
            </a:r>
            <a:r>
              <a:rPr lang="en-US" sz="600" dirty="0" err="1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recherches</a:t>
            </a:r>
            <a:r>
              <a:rPr lang="en-US" sz="600" dirty="0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 Canada</a:t>
            </a:r>
            <a:endParaRPr lang="en-US" sz="600" i="1" dirty="0">
              <a:solidFill>
                <a:srgbClr val="95938E"/>
              </a:solidFill>
              <a:latin typeface="Arial Black" charset="0"/>
              <a:ea typeface="ヒラギノ角ゴ Pro W3" charset="-128"/>
              <a:cs typeface="ヒラギノ角ゴ Pro W3" charset="-128"/>
            </a:endParaRPr>
          </a:p>
        </p:txBody>
      </p:sp>
      <p:sp>
        <p:nvSpPr>
          <p:cNvPr id="14" name="Rectangle 12"/>
          <p:cNvSpPr>
            <a:spLocks noChangeArrowheads="1"/>
          </p:cNvSpPr>
          <p:nvPr userDrawn="1"/>
        </p:nvSpPr>
        <p:spPr bwMode="auto">
          <a:xfrm>
            <a:off x="0" y="223996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>
              <a:defRPr/>
            </a:pPr>
            <a:endParaRPr lang="en-US" sz="1800">
              <a:latin typeface="Arial" charset="0"/>
              <a:ea typeface="ヒラギノ角ゴ Pro W3" charset="-128"/>
              <a:cs typeface="ヒラギノ角ゴ Pro W3" charset="-128"/>
            </a:endParaRPr>
          </a:p>
        </p:txBody>
      </p:sp>
      <p:sp>
        <p:nvSpPr>
          <p:cNvPr id="16" name="Text Box 5"/>
          <p:cNvSpPr txBox="1">
            <a:spLocks noChangeArrowheads="1"/>
          </p:cNvSpPr>
          <p:nvPr userDrawn="1"/>
        </p:nvSpPr>
        <p:spPr bwMode="auto">
          <a:xfrm>
            <a:off x="6019800" y="411163"/>
            <a:ext cx="2971800" cy="363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r">
              <a:lnSpc>
                <a:spcPts val="400"/>
              </a:lnSpc>
              <a:spcBef>
                <a:spcPct val="50000"/>
              </a:spcBef>
              <a:defRPr/>
            </a:pPr>
            <a:r>
              <a:rPr lang="en-US" sz="7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Canada’s national laboratory for particle and nuclear physics </a:t>
            </a:r>
          </a:p>
          <a:p>
            <a:pPr algn="r">
              <a:lnSpc>
                <a:spcPts val="400"/>
              </a:lnSpc>
              <a:spcBef>
                <a:spcPct val="50000"/>
              </a:spcBef>
              <a:defRPr/>
            </a:pPr>
            <a:r>
              <a:rPr lang="en-US" sz="700" dirty="0" err="1">
                <a:solidFill>
                  <a:schemeClr val="bg1"/>
                </a:solidFill>
                <a:latin typeface="Arial" charset="0"/>
                <a:ea typeface="Arial Black" charset="0"/>
                <a:cs typeface="Arial Black" charset="0"/>
              </a:rPr>
              <a:t>Laboratoire</a:t>
            </a:r>
            <a:r>
              <a:rPr lang="en-US" sz="700" dirty="0">
                <a:solidFill>
                  <a:schemeClr val="bg1"/>
                </a:solidFill>
                <a:latin typeface="Arial" charset="0"/>
                <a:ea typeface="Arial Black" charset="0"/>
                <a:cs typeface="Arial Black" charset="0"/>
              </a:rPr>
              <a:t> national </a:t>
            </a:r>
            <a:r>
              <a:rPr lang="en-US" sz="700" dirty="0" err="1">
                <a:solidFill>
                  <a:schemeClr val="bg1"/>
                </a:solidFill>
                <a:latin typeface="Arial" charset="0"/>
                <a:ea typeface="Arial Black" charset="0"/>
                <a:cs typeface="Arial Black" charset="0"/>
              </a:rPr>
              <a:t>canadien</a:t>
            </a:r>
            <a:r>
              <a:rPr lang="en-US" sz="700" dirty="0">
                <a:solidFill>
                  <a:schemeClr val="bg1"/>
                </a:solidFill>
                <a:latin typeface="Arial" charset="0"/>
                <a:ea typeface="Arial Black" charset="0"/>
                <a:cs typeface="Arial Black" charset="0"/>
              </a:rPr>
              <a:t> pour la </a:t>
            </a:r>
            <a:r>
              <a:rPr lang="en-US" sz="700" dirty="0" err="1">
                <a:solidFill>
                  <a:schemeClr val="bg1"/>
                </a:solidFill>
                <a:latin typeface="Arial" charset="0"/>
                <a:ea typeface="Arial Black" charset="0"/>
                <a:cs typeface="Arial Black" charset="0"/>
              </a:rPr>
              <a:t>recherche</a:t>
            </a:r>
            <a:r>
              <a:rPr lang="en-US" sz="700" dirty="0">
                <a:solidFill>
                  <a:schemeClr val="bg1"/>
                </a:solidFill>
                <a:latin typeface="Arial" charset="0"/>
                <a:ea typeface="Arial Black" charset="0"/>
                <a:cs typeface="Arial Black" charset="0"/>
              </a:rPr>
              <a:t> en physique </a:t>
            </a:r>
            <a:r>
              <a:rPr lang="en-US" sz="700" dirty="0" err="1">
                <a:solidFill>
                  <a:schemeClr val="bg1"/>
                </a:solidFill>
                <a:latin typeface="Arial" charset="0"/>
                <a:ea typeface="Arial Black" charset="0"/>
                <a:cs typeface="Arial Black" charset="0"/>
              </a:rPr>
              <a:t>nucléaire</a:t>
            </a:r>
            <a:r>
              <a:rPr lang="en-US" sz="700" dirty="0">
                <a:solidFill>
                  <a:schemeClr val="bg1"/>
                </a:solidFill>
                <a:latin typeface="Arial" charset="0"/>
                <a:ea typeface="Arial Black" charset="0"/>
                <a:cs typeface="Arial Black" charset="0"/>
              </a:rPr>
              <a:t> </a:t>
            </a:r>
          </a:p>
          <a:p>
            <a:pPr algn="r">
              <a:lnSpc>
                <a:spcPts val="400"/>
              </a:lnSpc>
              <a:spcBef>
                <a:spcPct val="50000"/>
              </a:spcBef>
              <a:defRPr/>
            </a:pPr>
            <a:r>
              <a:rPr lang="en-US" sz="700" dirty="0">
                <a:solidFill>
                  <a:schemeClr val="bg1"/>
                </a:solidFill>
                <a:latin typeface="Arial" charset="0"/>
                <a:ea typeface="Arial Black" charset="0"/>
                <a:cs typeface="Arial Black" charset="0"/>
              </a:rPr>
              <a:t>et en physique des </a:t>
            </a:r>
            <a:r>
              <a:rPr lang="en-US" sz="700" dirty="0" err="1">
                <a:solidFill>
                  <a:schemeClr val="bg1"/>
                </a:solidFill>
                <a:latin typeface="Arial" charset="0"/>
                <a:ea typeface="Arial Black" charset="0"/>
                <a:cs typeface="Arial Black" charset="0"/>
              </a:rPr>
              <a:t>particules</a:t>
            </a:r>
            <a:endParaRPr lang="en-US" sz="7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7" name="Picture 19" descr="TRIUMF_logo_white.png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190500" y="203200"/>
            <a:ext cx="2424113" cy="665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TextBox 17"/>
          <p:cNvSpPr txBox="1"/>
          <p:nvPr userDrawn="1"/>
        </p:nvSpPr>
        <p:spPr>
          <a:xfrm>
            <a:off x="-571" y="2235078"/>
            <a:ext cx="6818884" cy="2349500"/>
          </a:xfrm>
          <a:prstGeom prst="rect">
            <a:avLst/>
          </a:prstGeom>
          <a:noFill/>
        </p:spPr>
        <p:txBody>
          <a:bodyPr wrap="square">
            <a:normAutofit/>
          </a:bodyPr>
          <a:lstStyle/>
          <a:p>
            <a:pPr algn="ctr">
              <a:defRPr/>
            </a:pPr>
            <a:r>
              <a:rPr lang="en-US" sz="6200" dirty="0">
                <a:solidFill>
                  <a:srgbClr val="113F7C"/>
                </a:solidFill>
                <a:latin typeface="Myriad Pro"/>
                <a:ea typeface="ヒラギノ角ゴ Pro W3" charset="-128"/>
                <a:cs typeface="Myriad Pro"/>
              </a:rPr>
              <a:t>Thank</a:t>
            </a:r>
            <a:r>
              <a:rPr lang="en-US" sz="6200" baseline="0" dirty="0">
                <a:solidFill>
                  <a:srgbClr val="113F7C"/>
                </a:solidFill>
                <a:latin typeface="Myriad Pro"/>
                <a:ea typeface="ヒラギノ角ゴ Pro W3" charset="-128"/>
                <a:cs typeface="Myriad Pro"/>
              </a:rPr>
              <a:t> </a:t>
            </a:r>
            <a:r>
              <a:rPr lang="en-US" sz="6200" dirty="0">
                <a:solidFill>
                  <a:srgbClr val="113F7C"/>
                </a:solidFill>
                <a:latin typeface="Myriad Pro"/>
                <a:ea typeface="ヒラギノ角ゴ Pro W3" charset="-128"/>
                <a:cs typeface="Myriad Pro"/>
              </a:rPr>
              <a:t>you!</a:t>
            </a:r>
          </a:p>
          <a:p>
            <a:pPr algn="ctr">
              <a:defRPr/>
            </a:pPr>
            <a:r>
              <a:rPr lang="en-US" sz="6200" dirty="0">
                <a:solidFill>
                  <a:srgbClr val="113F7C"/>
                </a:solidFill>
                <a:latin typeface="Myriad Pro"/>
                <a:ea typeface="ヒラギノ角ゴ Pro W3" charset="-128"/>
                <a:cs typeface="Myriad Pro"/>
              </a:rPr>
              <a:t>Merci!</a:t>
            </a:r>
          </a:p>
        </p:txBody>
      </p:sp>
      <p:sp>
        <p:nvSpPr>
          <p:cNvPr id="33" name="Rectangle 32"/>
          <p:cNvSpPr/>
          <p:nvPr userDrawn="1"/>
        </p:nvSpPr>
        <p:spPr>
          <a:xfrm>
            <a:off x="6976324" y="2997200"/>
            <a:ext cx="2010775" cy="263817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5" name="Picture 49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6E615D"/>
              </a:clrFrom>
              <a:clrTo>
                <a:srgbClr val="6E615D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8186911" y="3414268"/>
            <a:ext cx="800188" cy="535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6" name="Picture 2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6E615D"/>
              </a:clrFrom>
              <a:clrTo>
                <a:srgbClr val="6E615D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991995" y="3060404"/>
            <a:ext cx="1179248" cy="303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7" name="Picture 48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6E615D"/>
              </a:clrFrom>
              <a:clrTo>
                <a:srgbClr val="6E615D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861001" y="4025521"/>
            <a:ext cx="1126098" cy="535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8" name="Picture 3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6E615D"/>
              </a:clrFrom>
              <a:clrTo>
                <a:srgbClr val="6E615D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991995" y="4025521"/>
            <a:ext cx="815838" cy="535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9" name="Picture 4"/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6E615D"/>
              </a:clrFrom>
              <a:clrTo>
                <a:srgbClr val="6E615D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8213591" y="3106107"/>
            <a:ext cx="724535" cy="2578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0" name="Picture 49" descr="NRCan-Canada_E.jpg"/>
          <p:cNvPicPr>
            <a:picLocks noChangeAspect="1"/>
          </p:cNvPicPr>
          <p:nvPr/>
        </p:nvPicPr>
        <p:blipFill>
          <a:blip r:embed="rId8">
            <a:clrChange>
              <a:clrFrom>
                <a:srgbClr val="6E615D"/>
              </a:clrFrom>
              <a:clrTo>
                <a:srgbClr val="6E615D">
                  <a:alpha val="0"/>
                </a:srgbClr>
              </a:clrTo>
            </a:clrChange>
          </a:blip>
          <a:srcRect b="59999"/>
          <a:stretch>
            <a:fillRect/>
          </a:stretch>
        </p:blipFill>
        <p:spPr>
          <a:xfrm>
            <a:off x="6991995" y="4880210"/>
            <a:ext cx="1997786" cy="234405"/>
          </a:xfrm>
          <a:prstGeom prst="rect">
            <a:avLst/>
          </a:prstGeom>
        </p:spPr>
      </p:pic>
      <p:pic>
        <p:nvPicPr>
          <p:cNvPr id="51" name="Picture 6"/>
          <p:cNvPicPr>
            <a:picLocks noChangeAspect="1" noChangeArrowheads="1"/>
          </p:cNvPicPr>
          <p:nvPr/>
        </p:nvPicPr>
        <p:blipFill>
          <a:blip r:embed="rId9">
            <a:clrChange>
              <a:clrFrom>
                <a:srgbClr val="6E615D"/>
              </a:clrFrom>
              <a:clrTo>
                <a:srgbClr val="6E615D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991995" y="4615946"/>
            <a:ext cx="1997786" cy="207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2" name="Picture 7"/>
          <p:cNvPicPr>
            <a:picLocks noChangeAspect="1" noChangeArrowheads="1"/>
          </p:cNvPicPr>
          <p:nvPr/>
        </p:nvPicPr>
        <p:blipFill>
          <a:blip r:embed="rId10">
            <a:clrChange>
              <a:clrFrom>
                <a:srgbClr val="6E615D"/>
              </a:clrFrom>
              <a:clrTo>
                <a:srgbClr val="6E615D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991995" y="3414268"/>
            <a:ext cx="1064038" cy="535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6" name="Group 35"/>
          <p:cNvGrpSpPr/>
          <p:nvPr userDrawn="1"/>
        </p:nvGrpSpPr>
        <p:grpSpPr>
          <a:xfrm>
            <a:off x="6976324" y="5283983"/>
            <a:ext cx="2010775" cy="1243817"/>
            <a:chOff x="6976324" y="5353833"/>
            <a:chExt cx="2010775" cy="1243817"/>
          </a:xfrm>
        </p:grpSpPr>
        <p:sp>
          <p:nvSpPr>
            <p:cNvPr id="34" name="Rectangle 33"/>
            <p:cNvSpPr/>
            <p:nvPr userDrawn="1"/>
          </p:nvSpPr>
          <p:spPr>
            <a:xfrm>
              <a:off x="6976324" y="5353833"/>
              <a:ext cx="2010775" cy="124381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5" name="Group 34"/>
            <p:cNvGrpSpPr/>
            <p:nvPr userDrawn="1"/>
          </p:nvGrpSpPr>
          <p:grpSpPr>
            <a:xfrm>
              <a:off x="6976324" y="5404633"/>
              <a:ext cx="2005502" cy="1134579"/>
              <a:chOff x="6976324" y="5449083"/>
              <a:chExt cx="2005502" cy="1134579"/>
            </a:xfrm>
          </p:grpSpPr>
          <p:pic>
            <p:nvPicPr>
              <p:cNvPr id="53" name="Picture 52"/>
              <p:cNvPicPr>
                <a:picLocks noChangeAspect="1" noChangeArrowheads="1"/>
              </p:cNvPicPr>
              <p:nvPr/>
            </p:nvPicPr>
            <p:blipFill>
              <a:blip r:embed="rId11">
                <a:clrChange>
                  <a:clrFrom>
                    <a:srgbClr val="6E615D"/>
                  </a:clrFrom>
                  <a:clrTo>
                    <a:srgbClr val="6E615D">
                      <a:alpha val="0"/>
                    </a:srgbClr>
                  </a:clrTo>
                </a:clrChange>
              </a:blip>
              <a:srcRect b="23074"/>
              <a:stretch>
                <a:fillRect/>
              </a:stretch>
            </p:blipFill>
            <p:spPr bwMode="auto">
              <a:xfrm>
                <a:off x="8510703" y="6040902"/>
                <a:ext cx="471122" cy="24995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54" name="Picture 11"/>
              <p:cNvPicPr>
                <a:picLocks noChangeAspect="1" noChangeArrowheads="1"/>
              </p:cNvPicPr>
              <p:nvPr/>
            </p:nvPicPr>
            <p:blipFill>
              <a:blip r:embed="rId12">
                <a:clrChange>
                  <a:clrFrom>
                    <a:srgbClr val="6E615D"/>
                  </a:clrFrom>
                  <a:clrTo>
                    <a:srgbClr val="6E615D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6976324" y="5449083"/>
                <a:ext cx="647359" cy="24995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55" name="Picture 19"/>
              <p:cNvPicPr>
                <a:picLocks noChangeAspect="1" noChangeArrowheads="1"/>
              </p:cNvPicPr>
              <p:nvPr/>
            </p:nvPicPr>
            <p:blipFill>
              <a:blip r:embed="rId13">
                <a:clrChange>
                  <a:clrFrom>
                    <a:srgbClr val="6E615D"/>
                  </a:clrFrom>
                  <a:clrTo>
                    <a:srgbClr val="6E615D">
                      <a:alpha val="0"/>
                    </a:srgbClr>
                  </a:clrTo>
                </a:clrChange>
              </a:blip>
              <a:srcRect l="18657" r="20706"/>
              <a:stretch>
                <a:fillRect/>
              </a:stretch>
            </p:blipFill>
            <p:spPr bwMode="auto">
              <a:xfrm>
                <a:off x="6976324" y="5749671"/>
                <a:ext cx="338855" cy="24995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56" name="Picture 2"/>
              <p:cNvPicPr>
                <a:picLocks noChangeAspect="1" noChangeArrowheads="1"/>
              </p:cNvPicPr>
              <p:nvPr/>
            </p:nvPicPr>
            <p:blipFill>
              <a:blip r:embed="rId14">
                <a:clrChange>
                  <a:clrFrom>
                    <a:srgbClr val="6E615D"/>
                  </a:clrFrom>
                  <a:clrTo>
                    <a:srgbClr val="6E615D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8173383" y="6040902"/>
                <a:ext cx="329937" cy="24995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57" name="Picture 5"/>
              <p:cNvPicPr>
                <a:picLocks noChangeAspect="1" noChangeArrowheads="1"/>
              </p:cNvPicPr>
              <p:nvPr/>
            </p:nvPicPr>
            <p:blipFill>
              <a:blip r:embed="rId15">
                <a:clrChange>
                  <a:clrFrom>
                    <a:srgbClr val="6E615D"/>
                  </a:clrFrom>
                  <a:clrTo>
                    <a:srgbClr val="6E615D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8421335" y="6333710"/>
                <a:ext cx="560490" cy="24995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58" name="Picture 2"/>
              <p:cNvPicPr>
                <a:picLocks noChangeAspect="1" noChangeArrowheads="1"/>
              </p:cNvPicPr>
              <p:nvPr/>
            </p:nvPicPr>
            <p:blipFill>
              <a:blip r:embed="rId16">
                <a:clrChange>
                  <a:clrFrom>
                    <a:srgbClr val="6E615D"/>
                  </a:clrFrom>
                  <a:clrTo>
                    <a:srgbClr val="6E615D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7642080" y="5449083"/>
                <a:ext cx="512253" cy="24995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59" name="Picture 58" descr="Nordion_tag_colour.jpg"/>
              <p:cNvPicPr>
                <a:picLocks noChangeAspect="1"/>
              </p:cNvPicPr>
              <p:nvPr/>
            </p:nvPicPr>
            <p:blipFill>
              <a:blip r:embed="rId17">
                <a:clrChange>
                  <a:clrFrom>
                    <a:srgbClr val="6E615D"/>
                  </a:clrFrom>
                  <a:clrTo>
                    <a:srgbClr val="6E615D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8287754" y="5749671"/>
                <a:ext cx="485573" cy="249952"/>
              </a:xfrm>
              <a:prstGeom prst="rect">
                <a:avLst/>
              </a:prstGeom>
            </p:spPr>
          </p:pic>
          <p:pic>
            <p:nvPicPr>
              <p:cNvPr id="60" name="Picture 2"/>
              <p:cNvPicPr>
                <a:picLocks noChangeAspect="1" noChangeArrowheads="1"/>
              </p:cNvPicPr>
              <p:nvPr/>
            </p:nvPicPr>
            <p:blipFill>
              <a:blip r:embed="rId18">
                <a:clrChange>
                  <a:clrFrom>
                    <a:srgbClr val="6E615D"/>
                  </a:clrFrom>
                  <a:clrTo>
                    <a:srgbClr val="6E615D">
                      <a:alpha val="0"/>
                    </a:srgbClr>
                  </a:clrTo>
                </a:clrChange>
              </a:blip>
              <a:srcRect l="2269" r="6447"/>
              <a:stretch>
                <a:fillRect/>
              </a:stretch>
            </p:blipFill>
            <p:spPr bwMode="auto">
              <a:xfrm>
                <a:off x="6976324" y="6333710"/>
                <a:ext cx="1420611" cy="24995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61" name="Picture 2"/>
              <p:cNvPicPr>
                <a:picLocks noChangeAspect="1" noChangeArrowheads="1"/>
              </p:cNvPicPr>
              <p:nvPr/>
            </p:nvPicPr>
            <p:blipFill>
              <a:blip r:embed="rId19">
                <a:clrChange>
                  <a:clrFrom>
                    <a:srgbClr val="6E615D"/>
                  </a:clrFrom>
                  <a:clrTo>
                    <a:srgbClr val="6E615D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6976324" y="6040902"/>
                <a:ext cx="1175926" cy="24995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62" name="Picture 3"/>
              <p:cNvPicPr>
                <a:picLocks noChangeAspect="1" noChangeArrowheads="1"/>
              </p:cNvPicPr>
              <p:nvPr/>
            </p:nvPicPr>
            <p:blipFill>
              <a:blip r:embed="rId20">
                <a:clrChange>
                  <a:clrFrom>
                    <a:srgbClr val="6E615D"/>
                  </a:clrFrom>
                  <a:clrTo>
                    <a:srgbClr val="6E615D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7369118" y="5749671"/>
                <a:ext cx="869871" cy="24995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63" name="Picture 4"/>
              <p:cNvPicPr>
                <a:picLocks noChangeAspect="1" noChangeArrowheads="1"/>
              </p:cNvPicPr>
              <p:nvPr/>
            </p:nvPicPr>
            <p:blipFill>
              <a:blip r:embed="rId21">
                <a:clrChange>
                  <a:clrFrom>
                    <a:srgbClr val="6E615D"/>
                  </a:clrFrom>
                  <a:clrTo>
                    <a:srgbClr val="6E615D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8805077" y="5749671"/>
                <a:ext cx="176749" cy="24995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64" name="Picture 5"/>
              <p:cNvPicPr>
                <a:picLocks noChangeAspect="1" noChangeArrowheads="1"/>
              </p:cNvPicPr>
              <p:nvPr/>
            </p:nvPicPr>
            <p:blipFill>
              <a:blip r:embed="rId22">
                <a:clrChange>
                  <a:clrFrom>
                    <a:srgbClr val="6E615D"/>
                  </a:clrFrom>
                  <a:clrTo>
                    <a:srgbClr val="6E615D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8193375" y="5449083"/>
                <a:ext cx="247418" cy="24995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65" name="Picture 6"/>
              <p:cNvPicPr>
                <a:picLocks noChangeAspect="1" noChangeArrowheads="1"/>
              </p:cNvPicPr>
              <p:nvPr/>
            </p:nvPicPr>
            <p:blipFill>
              <a:blip r:embed="rId23">
                <a:clrChange>
                  <a:clrFrom>
                    <a:srgbClr val="6E615D"/>
                  </a:clrFrom>
                  <a:clrTo>
                    <a:srgbClr val="6E615D">
                      <a:alpha val="0"/>
                    </a:srgbClr>
                  </a:clrTo>
                </a:clrChange>
              </a:blip>
              <a:srcRect l="3258" t="17670" r="90616" b="75131"/>
              <a:stretch>
                <a:fillRect/>
              </a:stretch>
            </p:blipFill>
            <p:spPr bwMode="auto">
              <a:xfrm>
                <a:off x="8473059" y="5449083"/>
                <a:ext cx="502416" cy="24995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</p:grpSp>
      <p:sp>
        <p:nvSpPr>
          <p:cNvPr id="66" name="TextBox 65"/>
          <p:cNvSpPr txBox="1"/>
          <p:nvPr/>
        </p:nvSpPr>
        <p:spPr>
          <a:xfrm>
            <a:off x="6948166" y="1798767"/>
            <a:ext cx="2043434" cy="958168"/>
          </a:xfrm>
          <a:prstGeom prst="rect">
            <a:avLst/>
          </a:prstGeom>
          <a:noFill/>
        </p:spPr>
        <p:txBody>
          <a:bodyPr wrap="square" lIns="72000" rtlCol="0">
            <a:spAutoFit/>
          </a:bodyPr>
          <a:lstStyle/>
          <a:p>
            <a:pPr>
              <a:lnSpc>
                <a:spcPts val="1130"/>
              </a:lnSpc>
              <a:spcAft>
                <a:spcPts val="600"/>
              </a:spcAft>
            </a:pPr>
            <a:r>
              <a:rPr lang="en-US" sz="800" b="0" dirty="0" smtClean="0">
                <a:solidFill>
                  <a:schemeClr val="bg1"/>
                </a:solidFill>
              </a:rPr>
              <a:t>TRIUMF: Alberta | British Columbia | Calgary | Carleton | Guelph | Manitoba | </a:t>
            </a:r>
            <a:br>
              <a:rPr lang="en-US" sz="800" b="0" dirty="0" smtClean="0">
                <a:solidFill>
                  <a:schemeClr val="bg1"/>
                </a:solidFill>
              </a:rPr>
            </a:br>
            <a:r>
              <a:rPr lang="en-US" sz="800" b="0" dirty="0" smtClean="0">
                <a:solidFill>
                  <a:schemeClr val="bg1"/>
                </a:solidFill>
              </a:rPr>
              <a:t>McGill | McMaster | Montréal | Northern British Columbia </a:t>
            </a:r>
            <a:r>
              <a:rPr lang="en-US" sz="800" b="0" baseline="0" dirty="0" smtClean="0">
                <a:solidFill>
                  <a:schemeClr val="bg1"/>
                </a:solidFill>
              </a:rPr>
              <a:t>| </a:t>
            </a:r>
            <a:r>
              <a:rPr lang="en-US" sz="800" b="0" dirty="0" smtClean="0">
                <a:solidFill>
                  <a:schemeClr val="bg1"/>
                </a:solidFill>
              </a:rPr>
              <a:t>Queen’s | Regina |</a:t>
            </a:r>
            <a:br>
              <a:rPr lang="en-US" sz="800" b="0" dirty="0" smtClean="0">
                <a:solidFill>
                  <a:schemeClr val="bg1"/>
                </a:solidFill>
              </a:rPr>
            </a:br>
            <a:r>
              <a:rPr lang="en-US" sz="800" b="0" dirty="0" smtClean="0">
                <a:solidFill>
                  <a:schemeClr val="bg1"/>
                </a:solidFill>
              </a:rPr>
              <a:t>Saint Mary’s | Simon Fraser | Toronto | Victoria | Western | Winnipeg | York </a:t>
            </a:r>
            <a:endParaRPr lang="en-US" sz="800" b="0" dirty="0">
              <a:solidFill>
                <a:schemeClr val="bg1"/>
              </a:solidFill>
            </a:endParaRPr>
          </a:p>
        </p:txBody>
      </p:sp>
      <p:sp>
        <p:nvSpPr>
          <p:cNvPr id="38" name="TextBox 37"/>
          <p:cNvSpPr txBox="1"/>
          <p:nvPr userDrawn="1"/>
        </p:nvSpPr>
        <p:spPr>
          <a:xfrm>
            <a:off x="-1" y="4810499"/>
            <a:ext cx="68183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rgbClr val="113F7C"/>
                </a:solidFill>
                <a:latin typeface="Myriad Pro"/>
                <a:cs typeface="Myriad Pro"/>
              </a:rPr>
              <a:t>Questions?</a:t>
            </a:r>
            <a:endParaRPr lang="en-US" sz="3600" dirty="0">
              <a:solidFill>
                <a:srgbClr val="113F7C"/>
              </a:solidFill>
              <a:latin typeface="Myriad Pro"/>
              <a:cs typeface="Myriad Pr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July 10, 2017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2017 Science Week - ARIEL/ISAC Nuclear Physics</a:t>
            </a: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6A7D6E3-EA9D-E741-9881-B35FD450293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8" name="Picture 10" descr="TRIUMF_logo_white.png"/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-26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1315986" y="6396038"/>
            <a:ext cx="1092200" cy="300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9144000" cy="1152473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TRIUMF_logo_grey.pd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1099" y="67606"/>
            <a:ext cx="1102360" cy="302260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0" y="6209244"/>
            <a:ext cx="9144000" cy="648756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654051" y="603778"/>
            <a:ext cx="7835899" cy="565044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0" y="6209244"/>
            <a:ext cx="9144000" cy="648756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520700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71600"/>
            <a:ext cx="4038600" cy="47545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71600"/>
            <a:ext cx="4038600" cy="47545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July 10, 2017</a:t>
            </a: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2017 Science Week - ARIEL/ISAC Nuclear Physics</a:t>
            </a: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32C25A-5506-FD4F-B37D-9145376A3A2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8" name="Picture 10" descr="TRIUMF_logo_white.png"/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-26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1315986" y="6396038"/>
            <a:ext cx="1092200" cy="300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July 10, 2017</a:t>
            </a: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2017 Science Week - ARIEL/ISAC Nuclear Physics</a:t>
            </a: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1544D01-0053-A943-B22B-53B005C72D9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10" name="Picture 10" descr="TRIUMF_logo_white.png"/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-26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1315986" y="6396038"/>
            <a:ext cx="1092200" cy="300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July 10, 2017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2017 Science Week - ARIEL/ISAC Nuclear Physics</a:t>
            </a: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512733-F38B-6A49-BC10-73E8D4B90B7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6" name="Picture 10" descr="TRIUMF_logo_white.png"/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-26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1315986" y="6396038"/>
            <a:ext cx="1092200" cy="300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186354"/>
            <a:ext cx="5111750" cy="4939809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348404"/>
            <a:ext cx="3008313" cy="377775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July 10, 2017</a:t>
            </a: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2017 Science Week - ARIEL/ISAC Nuclear Physics</a:t>
            </a: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5371CA4-6432-C847-B056-BB428797EB3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8" name="Picture 10" descr="TRIUMF_logo_white.png"/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-26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1315986" y="6396038"/>
            <a:ext cx="1092200" cy="300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1689413"/>
            <a:ext cx="5486400" cy="303816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July 10, 2017</a:t>
            </a: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2017 Science Week - ARIEL/ISAC Nuclear Physics</a:t>
            </a: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720DE00-3A65-8A49-9448-F7694395675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8" name="Picture 10" descr="TRIUMF_logo_white.png"/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-26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1315986" y="6396038"/>
            <a:ext cx="1092200" cy="300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376999"/>
            <a:ext cx="8229600" cy="6059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95400"/>
            <a:ext cx="8229600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17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96889" y="6396038"/>
            <a:ext cx="79925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>
                <a:solidFill>
                  <a:srgbClr val="113F7C"/>
                </a:solidFill>
                <a:latin typeface="Arial" charset="0"/>
                <a:ea typeface="ヒラギノ角ゴ Pro W3" charset="-128"/>
                <a:cs typeface="ヒラギノ角ゴ Pro W3" charset="-128"/>
              </a:defRPr>
            </a:lvl1pPr>
          </a:lstStyle>
          <a:p>
            <a:pPr>
              <a:defRPr/>
            </a:pPr>
            <a:r>
              <a:rPr lang="en-US" smtClean="0"/>
              <a:t>July 10, 2017</a:t>
            </a:r>
            <a:endParaRPr lang="en-US" dirty="0"/>
          </a:p>
        </p:txBody>
      </p:sp>
      <p:sp>
        <p:nvSpPr>
          <p:cNvPr id="717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08186" y="6400800"/>
            <a:ext cx="4678414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>
                <a:solidFill>
                  <a:srgbClr val="113F7C"/>
                </a:solidFill>
                <a:latin typeface="Arial" charset="0"/>
                <a:ea typeface="ヒラギノ角ゴ Pro W3" charset="-128"/>
                <a:cs typeface="ヒラギノ角ゴ Pro W3" charset="-128"/>
              </a:defRPr>
            </a:lvl1pPr>
          </a:lstStyle>
          <a:p>
            <a:pPr>
              <a:defRPr/>
            </a:pPr>
            <a:r>
              <a:rPr lang="en-US" smtClean="0"/>
              <a:t>2017 Science Week - ARIEL/ISAC Nuclear Physics</a:t>
            </a:r>
            <a:endParaRPr lang="en-US" dirty="0"/>
          </a:p>
        </p:txBody>
      </p:sp>
      <p:sp>
        <p:nvSpPr>
          <p:cNvPr id="717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207250" y="6400800"/>
            <a:ext cx="1439863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>
                <a:solidFill>
                  <a:srgbClr val="113F7C"/>
                </a:solidFill>
                <a:latin typeface="Arial" charset="0"/>
                <a:ea typeface="ヒラギノ角ゴ Pro W3" charset="-128"/>
                <a:cs typeface="ヒラギノ角ゴ Pro W3" charset="-128"/>
              </a:defRPr>
            </a:lvl1pPr>
          </a:lstStyle>
          <a:p>
            <a:pPr>
              <a:defRPr/>
            </a:pPr>
            <a:fld id="{6A860FD2-16CC-AD45-96AE-CBD078A1C92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457200" y="6400800"/>
            <a:ext cx="39688" cy="317500"/>
          </a:xfrm>
          <a:prstGeom prst="rect">
            <a:avLst/>
          </a:prstGeom>
          <a:solidFill>
            <a:srgbClr val="95938E"/>
          </a:solidFill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defRPr/>
            </a:pPr>
            <a:endParaRPr lang="en-US" sz="1800">
              <a:latin typeface="Arial" charset="0"/>
              <a:ea typeface="ヒラギノ角ゴ Pro W3" charset="-128"/>
              <a:cs typeface="ヒラギノ角ゴ Pro W3" charset="-128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647113" y="6400800"/>
            <a:ext cx="39687" cy="317500"/>
          </a:xfrm>
          <a:prstGeom prst="rect">
            <a:avLst/>
          </a:prstGeom>
          <a:solidFill>
            <a:srgbClr val="95938E"/>
          </a:solidFill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defRPr/>
            </a:pPr>
            <a:endParaRPr lang="en-US" sz="1800">
              <a:latin typeface="Arial" charset="0"/>
              <a:ea typeface="ヒラギノ角ゴ Pro W3" charset="-128"/>
              <a:cs typeface="ヒラギノ角ゴ Pro W3" charset="-128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29" r:id="rId1"/>
    <p:sldLayoutId id="2147483930" r:id="rId2"/>
    <p:sldLayoutId id="2147483932" r:id="rId3"/>
    <p:sldLayoutId id="2147483943" r:id="rId4"/>
    <p:sldLayoutId id="2147483933" r:id="rId5"/>
    <p:sldLayoutId id="2147483934" r:id="rId6"/>
    <p:sldLayoutId id="2147483935" r:id="rId7"/>
    <p:sldLayoutId id="2147483936" r:id="rId8"/>
    <p:sldLayoutId id="2147483937" r:id="rId9"/>
    <p:sldLayoutId id="2147483938" r:id="rId10"/>
    <p:sldLayoutId id="2147483939" r:id="rId11"/>
    <p:sldLayoutId id="2147483940" r:id="rId12"/>
    <p:sldLayoutId id="2147483945" r:id="rId13"/>
    <p:sldLayoutId id="2147483946" r:id="rId14"/>
  </p:sldLayoutIdLst>
  <p:timing>
    <p:tnLst>
      <p:par>
        <p:cTn id="1" dur="indefinite" restart="never" nodeType="tmRoot"/>
      </p:par>
    </p:tnLst>
  </p:timing>
  <p:hf hdr="0"/>
  <p:txStyles>
    <p:titleStyle>
      <a:lvl1pPr algn="l" rtl="0" eaLnBrk="1" fontAlgn="base" hangingPunct="1">
        <a:lnSpc>
          <a:spcPts val="3040"/>
        </a:lnSpc>
        <a:spcBef>
          <a:spcPct val="0"/>
        </a:spcBef>
        <a:spcAft>
          <a:spcPct val="0"/>
        </a:spcAft>
        <a:defRPr sz="3200" b="1" kern="0" spc="0">
          <a:solidFill>
            <a:srgbClr val="113F7C"/>
          </a:solidFill>
          <a:latin typeface="Myriad Pro"/>
          <a:ea typeface="ＭＳ Ｐゴシック" pitchFamily="-109" charset="-128"/>
          <a:cs typeface="Myriad Pro"/>
        </a:defRPr>
      </a:lvl1pPr>
      <a:lvl2pPr algn="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Myriad Pro" pitchFamily="-106" charset="0"/>
          <a:ea typeface="ＭＳ Ｐゴシック" pitchFamily="-109" charset="-128"/>
          <a:cs typeface="Myriad Pro" pitchFamily="-106" charset="0"/>
        </a:defRPr>
      </a:lvl2pPr>
      <a:lvl3pPr algn="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Myriad Pro" pitchFamily="-106" charset="0"/>
          <a:ea typeface="ＭＳ Ｐゴシック" pitchFamily="-109" charset="-128"/>
          <a:cs typeface="Myriad Pro" pitchFamily="-106" charset="0"/>
        </a:defRPr>
      </a:lvl3pPr>
      <a:lvl4pPr algn="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Myriad Pro" pitchFamily="-106" charset="0"/>
          <a:ea typeface="ＭＳ Ｐゴシック" pitchFamily="-109" charset="-128"/>
          <a:cs typeface="Myriad Pro" pitchFamily="-106" charset="0"/>
        </a:defRPr>
      </a:lvl4pPr>
      <a:lvl5pPr algn="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Myriad Pro" pitchFamily="-106" charset="0"/>
          <a:ea typeface="ＭＳ Ｐゴシック" pitchFamily="-109" charset="-128"/>
          <a:cs typeface="Myriad Pro" pitchFamily="-106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256EB1"/>
          </a:solidFill>
          <a:latin typeface="Arial Black" pitchFamily="-109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256EB1"/>
          </a:solidFill>
          <a:latin typeface="Arial Black" pitchFamily="-109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256EB1"/>
          </a:solidFill>
          <a:latin typeface="Arial Black" pitchFamily="-109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256EB1"/>
          </a:solidFill>
          <a:latin typeface="Arial Black" pitchFamily="-109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2800">
          <a:solidFill>
            <a:srgbClr val="113F7C"/>
          </a:solidFill>
          <a:latin typeface="Myriad Pro"/>
          <a:ea typeface="ＭＳ Ｐゴシック" pitchFamily="-109" charset="-128"/>
          <a:cs typeface="Myriad Pro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/>
        <a:buChar char="•"/>
        <a:defRPr sz="2400">
          <a:solidFill>
            <a:srgbClr val="4F4946"/>
          </a:solidFill>
          <a:latin typeface="Myriad Pro"/>
          <a:ea typeface="ＭＳ Ｐゴシック" pitchFamily="-109" charset="-128"/>
          <a:cs typeface="Myriad Pro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000">
          <a:solidFill>
            <a:srgbClr val="4F4946"/>
          </a:solidFill>
          <a:latin typeface="Myriad Pro"/>
          <a:ea typeface="ＭＳ Ｐゴシック" pitchFamily="-109" charset="-128"/>
          <a:cs typeface="Myriad Pro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/>
        <a:buChar char="•"/>
        <a:defRPr sz="1800">
          <a:solidFill>
            <a:srgbClr val="4F4946"/>
          </a:solidFill>
          <a:latin typeface="+mj-lt"/>
          <a:ea typeface="ＭＳ Ｐゴシック" pitchFamily="-109" charset="-128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/>
        <a:buChar char="•"/>
        <a:defRPr sz="1600">
          <a:solidFill>
            <a:srgbClr val="4F4946"/>
          </a:solidFill>
          <a:latin typeface="+mj-lt"/>
          <a:ea typeface="ＭＳ Ｐゴシック" pitchFamily="-109" charset="-128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800000"/>
          </a:solidFill>
          <a:latin typeface="+mn-lt"/>
          <a:ea typeface="ＭＳ Ｐゴシック" pitchFamily="-109" charset="-128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800000"/>
          </a:solidFill>
          <a:latin typeface="+mn-lt"/>
          <a:ea typeface="ＭＳ Ｐゴシック" pitchFamily="-109" charset="-128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800000"/>
          </a:solidFill>
          <a:latin typeface="+mn-lt"/>
          <a:ea typeface="ＭＳ Ｐゴシック" pitchFamily="-109" charset="-128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800000"/>
          </a:solidFill>
          <a:latin typeface="+mn-lt"/>
          <a:ea typeface="ＭＳ Ｐゴシック" pitchFamily="-109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.xm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0.png"/><Relationship Id="rId4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tif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tiff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3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0.png"/><Relationship Id="rId3" Type="http://schemas.openxmlformats.org/officeDocument/2006/relationships/image" Target="../media/image46.png"/><Relationship Id="rId7" Type="http://schemas.openxmlformats.org/officeDocument/2006/relationships/image" Target="../media/image81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0.png"/><Relationship Id="rId5" Type="http://schemas.openxmlformats.org/officeDocument/2006/relationships/image" Target="../media/image600.png"/><Relationship Id="rId4" Type="http://schemas.openxmlformats.org/officeDocument/2006/relationships/image" Target="../media/image50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0.jpeg"/><Relationship Id="rId4" Type="http://schemas.openxmlformats.org/officeDocument/2006/relationships/image" Target="../media/image49.jpe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jpeg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51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11" Type="http://schemas.openxmlformats.org/officeDocument/2006/relationships/image" Target="../media/image410.png"/><Relationship Id="rId5" Type="http://schemas.openxmlformats.org/officeDocument/2006/relationships/image" Target="../media/image53.jpeg"/><Relationship Id="rId10" Type="http://schemas.openxmlformats.org/officeDocument/2006/relationships/image" Target="../media/image40.png"/><Relationship Id="rId4" Type="http://schemas.openxmlformats.org/officeDocument/2006/relationships/image" Target="../media/image52.wmf"/><Relationship Id="rId9" Type="http://schemas.openxmlformats.org/officeDocument/2006/relationships/image" Target="../media/image5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56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58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1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0.png"/><Relationship Id="rId3" Type="http://schemas.openxmlformats.org/officeDocument/2006/relationships/image" Target="../media/image31.png"/><Relationship Id="rId7" Type="http://schemas.openxmlformats.org/officeDocument/2006/relationships/image" Target="../media/image8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0.png"/><Relationship Id="rId5" Type="http://schemas.openxmlformats.org/officeDocument/2006/relationships/image" Target="../media/image600.png"/><Relationship Id="rId4" Type="http://schemas.openxmlformats.org/officeDocument/2006/relationships/image" Target="../media/image500.png"/><Relationship Id="rId9" Type="http://schemas.openxmlformats.org/officeDocument/2006/relationships/image" Target="../media/image3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47650" y="2343150"/>
            <a:ext cx="6076950" cy="552451"/>
          </a:xfrm>
        </p:spPr>
        <p:txBody>
          <a:bodyPr/>
          <a:lstStyle/>
          <a:p>
            <a:r>
              <a:rPr lang="en-US" dirty="0" smtClean="0"/>
              <a:t>EMMATrap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i="1" dirty="0" smtClean="0"/>
              <a:t>An important addition to the TRIUMF 5-year plan</a:t>
            </a:r>
            <a:endParaRPr lang="en-US" i="1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July </a:t>
            </a:r>
            <a:r>
              <a:rPr lang="en-US" dirty="0" smtClean="0"/>
              <a:t>10, 2017 </a:t>
            </a:r>
            <a:r>
              <a:rPr lang="en-US" dirty="0" smtClean="0"/>
              <a:t>- TRIUMF</a:t>
            </a:r>
            <a:endParaRPr lang="en-US" dirty="0"/>
          </a:p>
        </p:txBody>
      </p:sp>
      <p:pic>
        <p:nvPicPr>
          <p:cNvPr id="11" name="Picture Placeholder 10"/>
          <p:cNvPicPr>
            <a:picLocks noGrp="1" noChangeAspect="1"/>
          </p:cNvPicPr>
          <p:nvPr>
            <p:ph type="pic" sz="quarter"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9" r="1879"/>
          <a:stretch>
            <a:fillRect/>
          </a:stretch>
        </p:blipFill>
        <p:spPr>
          <a:xfrm>
            <a:off x="7027863" y="4695825"/>
            <a:ext cx="1905000" cy="1676400"/>
          </a:xfrm>
        </p:spPr>
      </p:pic>
      <p:pic>
        <p:nvPicPr>
          <p:cNvPr id="9" name="Picture Placeholder 8"/>
          <p:cNvPicPr>
            <a:picLocks noGrp="1" noChangeAspect="1"/>
          </p:cNvPicPr>
          <p:nvPr>
            <p:ph type="pic" sz="quarter" idx="17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4" b="1294"/>
          <a:stretch>
            <a:fillRect/>
          </a:stretch>
        </p:blipFill>
        <p:spPr>
          <a:xfrm>
            <a:off x="7027863" y="1038225"/>
            <a:ext cx="1905000" cy="1676400"/>
          </a:xfrm>
        </p:spPr>
      </p:pic>
      <p:pic>
        <p:nvPicPr>
          <p:cNvPr id="10" name="Picture Placeholder 9"/>
          <p:cNvPicPr>
            <a:picLocks noGrp="1" noChangeAspect="1"/>
          </p:cNvPicPr>
          <p:nvPr>
            <p:ph type="pic" sz="quarter" idx="18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01" b="12001"/>
          <a:stretch>
            <a:fillRect/>
          </a:stretch>
        </p:blipFill>
        <p:spPr>
          <a:xfrm>
            <a:off x="7027863" y="2867025"/>
            <a:ext cx="1905000" cy="1676400"/>
          </a:xfrm>
        </p:spPr>
      </p:pic>
      <p:sp>
        <p:nvSpPr>
          <p:cNvPr id="13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247650" y="4343400"/>
            <a:ext cx="6076950" cy="533400"/>
          </a:xfrm>
        </p:spPr>
        <p:txBody>
          <a:bodyPr/>
          <a:lstStyle/>
          <a:p>
            <a:r>
              <a:rPr lang="en-US" dirty="0" smtClean="0"/>
              <a:t>D. Lascar | Postdoctoral Fellow | TRIUMF</a:t>
            </a:r>
          </a:p>
          <a:p>
            <a:r>
              <a:rPr lang="en-US" dirty="0" smtClean="0"/>
              <a:t>T. Brunner </a:t>
            </a:r>
            <a:r>
              <a:rPr lang="en-US" dirty="0"/>
              <a:t>| </a:t>
            </a:r>
            <a:r>
              <a:rPr lang="en-US" dirty="0" smtClean="0"/>
              <a:t>Professor </a:t>
            </a:r>
            <a:r>
              <a:rPr lang="en-US" dirty="0"/>
              <a:t>| </a:t>
            </a:r>
            <a:r>
              <a:rPr lang="en-US" dirty="0" smtClean="0"/>
              <a:t>McGill &amp; TRIUMF</a:t>
            </a:r>
            <a:endParaRPr lang="en-US" dirty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July 10, 2017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2017 Science Week - ARIEL/ISAC Nuclear Physics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3512733-F38B-6A49-BC10-73E8D4B90B73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pic>
        <p:nvPicPr>
          <p:cNvPr id="1026" name="Picture 2" descr="http://images.slideplayer.com/12/3428236/slides/slide_10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5" b="3055"/>
          <a:stretch/>
        </p:blipFill>
        <p:spPr bwMode="auto">
          <a:xfrm>
            <a:off x="0" y="0"/>
            <a:ext cx="9144000" cy="600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562600" y="6000750"/>
            <a:ext cx="358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i="1" dirty="0" smtClean="0">
                <a:solidFill>
                  <a:srgbClr val="FF0000"/>
                </a:solidFill>
              </a:rPr>
              <a:t>Image courtesy of S. </a:t>
            </a:r>
            <a:r>
              <a:rPr lang="en-US" sz="1800" i="1" dirty="0" err="1" smtClean="0">
                <a:solidFill>
                  <a:srgbClr val="FF0000"/>
                </a:solidFill>
              </a:rPr>
              <a:t>Eliseev</a:t>
            </a:r>
            <a:endParaRPr lang="en-US" sz="1800" i="1" dirty="0">
              <a:solidFill>
                <a:srgbClr val="FF00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76999"/>
            <a:ext cx="4572000" cy="880301"/>
          </a:xfrm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en-US" dirty="0" smtClean="0"/>
              <a:t>The community has moved to neutron-rich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9675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Advantages of </a:t>
            </a:r>
            <a:r>
              <a:rPr lang="en-US" dirty="0" err="1" smtClean="0"/>
              <a:t>EMMATrap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4294967295"/>
          </p:nvPr>
        </p:nvPicPr>
        <p:blipFill rotWithShape="1">
          <a:blip r:embed="rId2"/>
          <a:srcRect t="9317" r="20420"/>
          <a:stretch/>
        </p:blipFill>
        <p:spPr>
          <a:xfrm>
            <a:off x="1993900" y="1190760"/>
            <a:ext cx="7150100" cy="5102225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 rot="19188146">
            <a:off x="2549759" y="4380105"/>
            <a:ext cx="2057400" cy="210118"/>
          </a:xfrm>
          <a:prstGeom prst="ellipse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 rot="19889795">
            <a:off x="3806384" y="4076736"/>
            <a:ext cx="1714633" cy="687699"/>
          </a:xfrm>
          <a:prstGeom prst="ellipse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715204" y="3767126"/>
            <a:ext cx="685800" cy="53340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 rot="19188146">
            <a:off x="2384947" y="4380105"/>
            <a:ext cx="2057400" cy="210118"/>
          </a:xfrm>
          <a:prstGeom prst="ellipse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444500" y="1733201"/>
            <a:ext cx="1219200" cy="9880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203411" y="2474280"/>
            <a:ext cx="549793" cy="9880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85853" y="923663"/>
            <a:ext cx="487225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113F7C"/>
                </a:solidFill>
              </a:rPr>
              <a:t>Contamination reduction of ~10</a:t>
            </a:r>
            <a:r>
              <a:rPr lang="en-US" sz="2400" baseline="30000" dirty="0" smtClean="0">
                <a:solidFill>
                  <a:srgbClr val="113F7C"/>
                </a:solidFill>
              </a:rPr>
              <a:t>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113F7C"/>
                </a:solidFill>
              </a:rPr>
              <a:t>Access to exotic nuclei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113F7C"/>
                </a:solidFill>
              </a:rPr>
              <a:t>Not limited by ISAC target chemistry</a:t>
            </a:r>
            <a:endParaRPr lang="en-US" sz="2400" dirty="0">
              <a:solidFill>
                <a:srgbClr val="113F7C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3974812" y="3857760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July 10, 2017</a:t>
            </a:r>
            <a:endParaRPr 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2017 Science Week - ARIEL/ISAC Nuclear Physics</a:t>
            </a:r>
            <a:endParaRPr lang="en-US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3512733-F38B-6A49-BC10-73E8D4B90B73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3171896" y="2990225"/>
            <a:ext cx="82296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j-lt"/>
              </a:rPr>
              <a:t>N=Z</a:t>
            </a:r>
            <a:endParaRPr lang="en-US" dirty="0">
              <a:latin typeface="+mj-l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139700" y="3476205"/>
            <a:ext cx="1645920" cy="4572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i="1" dirty="0" err="1" smtClean="0">
                <a:latin typeface="+mj-lt"/>
              </a:rPr>
              <a:t>rp</a:t>
            </a:r>
            <a:r>
              <a:rPr lang="en-US" dirty="0" smtClean="0">
                <a:latin typeface="+mj-lt"/>
              </a:rPr>
              <a:t>-process</a:t>
            </a:r>
            <a:endParaRPr lang="en-US" i="1" dirty="0">
              <a:latin typeface="+mj-lt"/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>
            <a:off x="3651032" y="3460439"/>
            <a:ext cx="393040" cy="436147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139174" y="5631823"/>
            <a:ext cx="3017520" cy="7315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j-lt"/>
              </a:rPr>
              <a:t>Haloes – </a:t>
            </a:r>
          </a:p>
          <a:p>
            <a:r>
              <a:rPr lang="en-US" dirty="0" smtClean="0">
                <a:latin typeface="+mj-lt"/>
              </a:rPr>
              <a:t>Continuum Structure</a:t>
            </a:r>
            <a:endParaRPr lang="en-US" dirty="0">
              <a:latin typeface="+mj-lt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104664" y="5043221"/>
            <a:ext cx="3200400" cy="4572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j-lt"/>
              </a:rPr>
              <a:t>Position of the dripline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243580" y="4202363"/>
            <a:ext cx="1554480" cy="7315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j-lt"/>
              </a:rPr>
              <a:t>Structural Changes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939306" y="3581306"/>
            <a:ext cx="2194560" cy="4572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i="1" dirty="0" smtClean="0">
                <a:latin typeface="+mj-lt"/>
              </a:rPr>
              <a:t>r</a:t>
            </a:r>
            <a:r>
              <a:rPr lang="en-US" dirty="0" smtClean="0">
                <a:latin typeface="+mj-lt"/>
              </a:rPr>
              <a:t>-process path</a:t>
            </a:r>
            <a:endParaRPr lang="en-US" i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79470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00"/>
          <a:stretch/>
        </p:blipFill>
        <p:spPr bwMode="auto">
          <a:xfrm>
            <a:off x="526473" y="760600"/>
            <a:ext cx="7010400" cy="2184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7620000" y="1305906"/>
            <a:ext cx="1447800" cy="699223"/>
          </a:xfrm>
          <a:prstGeom prst="rect">
            <a:avLst/>
          </a:pr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771216" y="1332351"/>
            <a:ext cx="9791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Stopper </a:t>
            </a:r>
          </a:p>
          <a:p>
            <a:pPr algn="ctr"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gas cell</a:t>
            </a:r>
            <a:endParaRPr lang="en-US" sz="1800" dirty="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543800" y="1388817"/>
            <a:ext cx="45719" cy="533400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prstClr val="white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7536874" y="924906"/>
            <a:ext cx="6926" cy="40744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069664" y="543906"/>
            <a:ext cx="162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Particle tagging</a:t>
            </a:r>
            <a:endParaRPr lang="en-US" sz="1800" dirty="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10" name="Down Arrow 9"/>
          <p:cNvSpPr/>
          <p:nvPr/>
        </p:nvSpPr>
        <p:spPr>
          <a:xfrm>
            <a:off x="8153400" y="2067906"/>
            <a:ext cx="381000" cy="1371600"/>
          </a:xfrm>
          <a:prstGeom prst="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410450" y="3515706"/>
            <a:ext cx="1714500" cy="92333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Quadrupole stopper and </a:t>
            </a:r>
            <a:r>
              <a:rPr lang="en-US" sz="1800" dirty="0" err="1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buncher</a:t>
            </a:r>
            <a:r>
              <a:rPr lang="en-US" sz="1800" dirty="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 (LPT)</a:t>
            </a:r>
            <a:endParaRPr lang="en-US" sz="1800" dirty="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152400" y="1655517"/>
            <a:ext cx="533400" cy="0"/>
          </a:xfrm>
          <a:prstGeom prst="straightConnector1">
            <a:avLst/>
          </a:prstGeom>
          <a:ln w="762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9337" y="791733"/>
            <a:ext cx="9696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Primary </a:t>
            </a:r>
          </a:p>
          <a:p>
            <a:pPr algn="ctr"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beam</a:t>
            </a:r>
            <a:endParaRPr lang="en-US" sz="1800" dirty="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6200" y="5148779"/>
            <a:ext cx="2035814" cy="646331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Mass measurement</a:t>
            </a:r>
          </a:p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Penning trap</a:t>
            </a:r>
            <a:endParaRPr lang="en-US" sz="1800" dirty="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14" name="Bent Arrow 13"/>
          <p:cNvSpPr/>
          <p:nvPr/>
        </p:nvSpPr>
        <p:spPr>
          <a:xfrm rot="10800000">
            <a:off x="7620000" y="4554704"/>
            <a:ext cx="807027" cy="1323201"/>
          </a:xfrm>
          <a:prstGeom prst="bentArrow">
            <a:avLst>
              <a:gd name="adj1" fmla="val 21567"/>
              <a:gd name="adj2" fmla="val 25000"/>
              <a:gd name="adj3" fmla="val 25000"/>
              <a:gd name="adj4" fmla="val 4375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prstClr val="black"/>
              </a:solidFill>
            </a:endParaRPr>
          </a:p>
        </p:txBody>
      </p:sp>
      <p:grpSp>
        <p:nvGrpSpPr>
          <p:cNvPr id="1024" name="Group 1023"/>
          <p:cNvGrpSpPr/>
          <p:nvPr/>
        </p:nvGrpSpPr>
        <p:grpSpPr>
          <a:xfrm>
            <a:off x="2590800" y="4880710"/>
            <a:ext cx="4953000" cy="1295400"/>
            <a:chOff x="2667000" y="4953000"/>
            <a:chExt cx="4953000" cy="1295400"/>
          </a:xfrm>
        </p:grpSpPr>
        <p:grpSp>
          <p:nvGrpSpPr>
            <p:cNvPr id="17" name="Group 16"/>
            <p:cNvGrpSpPr/>
            <p:nvPr/>
          </p:nvGrpSpPr>
          <p:grpSpPr>
            <a:xfrm>
              <a:off x="2792000" y="5201620"/>
              <a:ext cx="4720508" cy="970579"/>
              <a:chOff x="2792000" y="5201620"/>
              <a:chExt cx="4720508" cy="970579"/>
            </a:xfrm>
          </p:grpSpPr>
          <p:grpSp>
            <p:nvGrpSpPr>
              <p:cNvPr id="18" name="Group 16"/>
              <p:cNvGrpSpPr>
                <a:grpSpLocks/>
              </p:cNvGrpSpPr>
              <p:nvPr/>
            </p:nvGrpSpPr>
            <p:grpSpPr bwMode="auto">
              <a:xfrm flipH="1">
                <a:off x="2792000" y="5201620"/>
                <a:ext cx="4599873" cy="970579"/>
                <a:chOff x="3882180" y="3309"/>
                <a:chExt cx="4599841" cy="970579"/>
              </a:xfrm>
            </p:grpSpPr>
            <p:pic>
              <p:nvPicPr>
                <p:cNvPr id="19" name="Picture 17" descr="image10.png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882180" y="3309"/>
                  <a:ext cx="729423" cy="50618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 cap="flat" cmpd="sng">
                      <a:solidFill>
                        <a:srgbClr val="000000"/>
                      </a:solidFill>
                      <a:prstDash val="solid"/>
                      <a:miter lim="0"/>
                      <a:headEnd type="none" w="med" len="med"/>
                      <a:tailEnd type="none" w="med" len="med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20" name="AutoShape 19"/>
                <p:cNvSpPr>
                  <a:spLocks/>
                </p:cNvSpPr>
                <p:nvPr/>
              </p:nvSpPr>
              <p:spPr bwMode="auto">
                <a:xfrm>
                  <a:off x="5076459" y="622921"/>
                  <a:ext cx="1905000" cy="122368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0" y="21600"/>
                      </a:moveTo>
                      <a:lnTo>
                        <a:pt x="0" y="12012"/>
                      </a:lnTo>
                      <a:cubicBezTo>
                        <a:pt x="0" y="5378"/>
                        <a:pt x="345" y="0"/>
                        <a:pt x="771" y="0"/>
                      </a:cubicBezTo>
                      <a:lnTo>
                        <a:pt x="20548" y="0"/>
                      </a:lnTo>
                      <a:cubicBezTo>
                        <a:pt x="20974" y="0"/>
                        <a:pt x="21320" y="5378"/>
                        <a:pt x="21320" y="12012"/>
                      </a:cubicBezTo>
                      <a:lnTo>
                        <a:pt x="21600" y="12012"/>
                      </a:lnTo>
                      <a:lnTo>
                        <a:pt x="21320" y="21600"/>
                      </a:lnTo>
                      <a:lnTo>
                        <a:pt x="21040" y="12012"/>
                      </a:lnTo>
                      <a:lnTo>
                        <a:pt x="21320" y="12012"/>
                      </a:lnTo>
                      <a:cubicBezTo>
                        <a:pt x="21320" y="5378"/>
                        <a:pt x="20974" y="0"/>
                        <a:pt x="20548" y="0"/>
                      </a:cubicBezTo>
                      <a:lnTo>
                        <a:pt x="771" y="0"/>
                      </a:lnTo>
                      <a:cubicBezTo>
                        <a:pt x="345" y="0"/>
                        <a:pt x="0" y="5378"/>
                        <a:pt x="0" y="12012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solidFill>
                  <a:srgbClr val="4F81BD"/>
                </a:solidFill>
                <a:ln w="25400" cap="flat" cmpd="sng">
                  <a:solidFill>
                    <a:srgbClr val="FF0000"/>
                  </a:solidFill>
                  <a:prstDash val="solid"/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lIns="45719" tIns="45719" rIns="45719" bIns="45719" anchor="ctr"/>
                <a:lstStyle/>
                <a:p>
                  <a:pPr defTabSz="914400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altLang="en-US" sz="1800" u="sng">
                    <a:solidFill>
                      <a:prstClr val="black"/>
                    </a:solidFill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1" name="AutoShape 20"/>
                <p:cNvSpPr>
                  <a:spLocks/>
                </p:cNvSpPr>
                <p:nvPr/>
              </p:nvSpPr>
              <p:spPr bwMode="auto">
                <a:xfrm rot="10800000">
                  <a:off x="5076459" y="851520"/>
                  <a:ext cx="1905000" cy="122368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0" y="21600"/>
                      </a:moveTo>
                      <a:lnTo>
                        <a:pt x="0" y="12012"/>
                      </a:lnTo>
                      <a:cubicBezTo>
                        <a:pt x="0" y="5378"/>
                        <a:pt x="345" y="0"/>
                        <a:pt x="771" y="0"/>
                      </a:cubicBezTo>
                      <a:lnTo>
                        <a:pt x="20548" y="0"/>
                      </a:lnTo>
                      <a:cubicBezTo>
                        <a:pt x="20974" y="0"/>
                        <a:pt x="21320" y="5378"/>
                        <a:pt x="21320" y="12012"/>
                      </a:cubicBezTo>
                      <a:lnTo>
                        <a:pt x="21600" y="12012"/>
                      </a:lnTo>
                      <a:lnTo>
                        <a:pt x="21320" y="21600"/>
                      </a:lnTo>
                      <a:lnTo>
                        <a:pt x="21040" y="12012"/>
                      </a:lnTo>
                      <a:lnTo>
                        <a:pt x="21320" y="12012"/>
                      </a:lnTo>
                      <a:cubicBezTo>
                        <a:pt x="21320" y="5378"/>
                        <a:pt x="20974" y="0"/>
                        <a:pt x="20548" y="0"/>
                      </a:cubicBezTo>
                      <a:lnTo>
                        <a:pt x="771" y="0"/>
                      </a:lnTo>
                      <a:cubicBezTo>
                        <a:pt x="345" y="0"/>
                        <a:pt x="0" y="5378"/>
                        <a:pt x="0" y="12012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solidFill>
                  <a:srgbClr val="4F81BD"/>
                </a:solidFill>
                <a:ln w="25400" cap="flat" cmpd="sng">
                  <a:solidFill>
                    <a:srgbClr val="FF0000"/>
                  </a:solidFill>
                  <a:prstDash val="solid"/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lIns="45719" tIns="45719" rIns="45719" bIns="45719" anchor="ctr"/>
                <a:lstStyle/>
                <a:p>
                  <a:pPr defTabSz="914400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altLang="en-US" sz="1800" u="sng">
                    <a:solidFill>
                      <a:prstClr val="black"/>
                    </a:solidFill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3" name="Line 22"/>
                <p:cNvSpPr>
                  <a:spLocks noChangeShapeType="1"/>
                </p:cNvSpPr>
                <p:nvPr/>
              </p:nvSpPr>
              <p:spPr bwMode="auto">
                <a:xfrm>
                  <a:off x="7260141" y="821488"/>
                  <a:ext cx="1166967" cy="1"/>
                </a:xfrm>
                <a:prstGeom prst="line">
                  <a:avLst/>
                </a:prstGeom>
                <a:noFill/>
                <a:ln w="28575" cap="flat" cmpd="sng">
                  <a:solidFill>
                    <a:srgbClr val="FF0000"/>
                  </a:solidFill>
                  <a:prstDash val="solid"/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lIns="45719" tIns="45719" rIns="45719" bIns="45719"/>
                <a:lstStyle>
                  <a:lvl1pPr defTabSz="457200">
                    <a:defRPr sz="4000">
                      <a:solidFill>
                        <a:srgbClr val="000000"/>
                      </a:solidFill>
                      <a:latin typeface="Calibri" pitchFamily="34" charset="0"/>
                      <a:ea typeface="Calibri" pitchFamily="34" charset="0"/>
                      <a:cs typeface="Calibri" pitchFamily="34" charset="0"/>
                      <a:sym typeface="Calibri" pitchFamily="34" charset="0"/>
                    </a:defRPr>
                  </a:lvl1pPr>
                  <a:lvl2pPr defTabSz="457200">
                    <a:defRPr sz="4000">
                      <a:solidFill>
                        <a:srgbClr val="000000"/>
                      </a:solidFill>
                      <a:latin typeface="Calibri" pitchFamily="34" charset="0"/>
                      <a:ea typeface="Calibri" pitchFamily="34" charset="0"/>
                      <a:cs typeface="Calibri" pitchFamily="34" charset="0"/>
                      <a:sym typeface="Calibri" pitchFamily="34" charset="0"/>
                    </a:defRPr>
                  </a:lvl2pPr>
                  <a:lvl3pPr defTabSz="457200">
                    <a:defRPr sz="4000">
                      <a:solidFill>
                        <a:srgbClr val="000000"/>
                      </a:solidFill>
                      <a:latin typeface="Calibri" pitchFamily="34" charset="0"/>
                      <a:ea typeface="Calibri" pitchFamily="34" charset="0"/>
                      <a:cs typeface="Calibri" pitchFamily="34" charset="0"/>
                      <a:sym typeface="Calibri" pitchFamily="34" charset="0"/>
                    </a:defRPr>
                  </a:lvl3pPr>
                  <a:lvl4pPr defTabSz="457200">
                    <a:defRPr sz="4000">
                      <a:solidFill>
                        <a:srgbClr val="000000"/>
                      </a:solidFill>
                      <a:latin typeface="Calibri" pitchFamily="34" charset="0"/>
                      <a:ea typeface="Calibri" pitchFamily="34" charset="0"/>
                      <a:cs typeface="Calibri" pitchFamily="34" charset="0"/>
                      <a:sym typeface="Calibri" pitchFamily="34" charset="0"/>
                    </a:defRPr>
                  </a:lvl4pPr>
                  <a:lvl5pPr defTabSz="457200">
                    <a:defRPr sz="4000">
                      <a:solidFill>
                        <a:srgbClr val="000000"/>
                      </a:solidFill>
                      <a:latin typeface="Calibri" pitchFamily="34" charset="0"/>
                      <a:ea typeface="Calibri" pitchFamily="34" charset="0"/>
                      <a:cs typeface="Calibri" pitchFamily="34" charset="0"/>
                      <a:sym typeface="Calibri" pitchFamily="34" charset="0"/>
                    </a:defRPr>
                  </a:lvl5pPr>
                  <a:lvl6pPr marL="1371600" algn="ctr" defTabSz="457200" fontAlgn="base" hangingPunct="0">
                    <a:lnSpc>
                      <a:spcPct val="93000"/>
                    </a:lnSpc>
                    <a:spcBef>
                      <a:spcPct val="0"/>
                    </a:spcBef>
                    <a:spcAft>
                      <a:spcPct val="0"/>
                    </a:spcAft>
                    <a:defRPr sz="4000">
                      <a:solidFill>
                        <a:srgbClr val="000000"/>
                      </a:solidFill>
                      <a:latin typeface="Calibri" pitchFamily="34" charset="0"/>
                      <a:ea typeface="Calibri" pitchFamily="34" charset="0"/>
                      <a:cs typeface="Calibri" pitchFamily="34" charset="0"/>
                      <a:sym typeface="Calibri" pitchFamily="34" charset="0"/>
                    </a:defRPr>
                  </a:lvl6pPr>
                  <a:lvl7pPr marL="1828800" algn="ctr" defTabSz="457200" fontAlgn="base" hangingPunct="0">
                    <a:lnSpc>
                      <a:spcPct val="93000"/>
                    </a:lnSpc>
                    <a:spcBef>
                      <a:spcPct val="0"/>
                    </a:spcBef>
                    <a:spcAft>
                      <a:spcPct val="0"/>
                    </a:spcAft>
                    <a:defRPr sz="4000">
                      <a:solidFill>
                        <a:srgbClr val="000000"/>
                      </a:solidFill>
                      <a:latin typeface="Calibri" pitchFamily="34" charset="0"/>
                      <a:ea typeface="Calibri" pitchFamily="34" charset="0"/>
                      <a:cs typeface="Calibri" pitchFamily="34" charset="0"/>
                      <a:sym typeface="Calibri" pitchFamily="34" charset="0"/>
                    </a:defRPr>
                  </a:lvl7pPr>
                  <a:lvl8pPr marL="2286000" algn="ctr" defTabSz="457200" fontAlgn="base" hangingPunct="0">
                    <a:lnSpc>
                      <a:spcPct val="93000"/>
                    </a:lnSpc>
                    <a:spcBef>
                      <a:spcPct val="0"/>
                    </a:spcBef>
                    <a:spcAft>
                      <a:spcPct val="0"/>
                    </a:spcAft>
                    <a:defRPr sz="4000">
                      <a:solidFill>
                        <a:srgbClr val="000000"/>
                      </a:solidFill>
                      <a:latin typeface="Calibri" pitchFamily="34" charset="0"/>
                      <a:ea typeface="Calibri" pitchFamily="34" charset="0"/>
                      <a:cs typeface="Calibri" pitchFamily="34" charset="0"/>
                      <a:sym typeface="Calibri" pitchFamily="34" charset="0"/>
                    </a:defRPr>
                  </a:lvl8pPr>
                  <a:lvl9pPr marL="2743200" algn="ctr" defTabSz="457200" fontAlgn="base" hangingPunct="0">
                    <a:lnSpc>
                      <a:spcPct val="93000"/>
                    </a:lnSpc>
                    <a:spcBef>
                      <a:spcPct val="0"/>
                    </a:spcBef>
                    <a:spcAft>
                      <a:spcPct val="0"/>
                    </a:spcAft>
                    <a:defRPr sz="4000">
                      <a:solidFill>
                        <a:srgbClr val="000000"/>
                      </a:solidFill>
                      <a:latin typeface="Calibri" pitchFamily="34" charset="0"/>
                      <a:ea typeface="Calibri" pitchFamily="34" charset="0"/>
                      <a:cs typeface="Calibri" pitchFamily="34" charset="0"/>
                      <a:sym typeface="Calibri" pitchFamily="34" charset="0"/>
                    </a:defRPr>
                  </a:lvl9pPr>
                </a:lstStyle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altLang="en-US" sz="1200" u="sng">
                    <a:latin typeface="Helvetica" pitchFamily="34" charset="0"/>
                    <a:ea typeface="Helvetica" pitchFamily="34" charset="0"/>
                    <a:cs typeface="Helvetica" pitchFamily="34" charset="0"/>
                    <a:sym typeface="Helvetica" pitchFamily="34" charset="0"/>
                  </a:endParaRPr>
                </a:p>
              </p:txBody>
            </p:sp>
            <p:pic>
              <p:nvPicPr>
                <p:cNvPr id="27" name="Picture 26" descr="image11.png"/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205221" y="9025"/>
                  <a:ext cx="1276800" cy="50046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 cap="flat" cmpd="sng">
                      <a:solidFill>
                        <a:srgbClr val="000000"/>
                      </a:solidFill>
                      <a:prstDash val="solid"/>
                      <a:miter lim="0"/>
                      <a:headEnd type="none" w="med" len="med"/>
                      <a:tailEnd type="none" w="med" len="med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</p:grpSp>
          <p:sp>
            <p:nvSpPr>
              <p:cNvPr id="28" name="Line 22"/>
              <p:cNvSpPr>
                <a:spLocks noChangeShapeType="1"/>
              </p:cNvSpPr>
              <p:nvPr/>
            </p:nvSpPr>
            <p:spPr bwMode="auto">
              <a:xfrm flipH="1">
                <a:off x="6345533" y="5943599"/>
                <a:ext cx="1166975" cy="1"/>
              </a:xfrm>
              <a:prstGeom prst="line">
                <a:avLst/>
              </a:prstGeom>
              <a:noFill/>
              <a:ln w="28575" cap="flat" cmpd="sng">
                <a:solidFill>
                  <a:srgbClr val="FF0000"/>
                </a:solidFill>
                <a:prstDash val="solid"/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45719" tIns="45719" rIns="45719" bIns="45719"/>
              <a:lstStyle>
                <a:lvl1pPr defTabSz="457200">
                  <a:defRPr sz="4000">
                    <a:solidFill>
                      <a:srgbClr val="000000"/>
                    </a:solidFill>
                    <a:latin typeface="Calibri" pitchFamily="34" charset="0"/>
                    <a:ea typeface="Calibri" pitchFamily="34" charset="0"/>
                    <a:cs typeface="Calibri" pitchFamily="34" charset="0"/>
                    <a:sym typeface="Calibri" pitchFamily="34" charset="0"/>
                  </a:defRPr>
                </a:lvl1pPr>
                <a:lvl2pPr defTabSz="457200">
                  <a:defRPr sz="4000">
                    <a:solidFill>
                      <a:srgbClr val="000000"/>
                    </a:solidFill>
                    <a:latin typeface="Calibri" pitchFamily="34" charset="0"/>
                    <a:ea typeface="Calibri" pitchFamily="34" charset="0"/>
                    <a:cs typeface="Calibri" pitchFamily="34" charset="0"/>
                    <a:sym typeface="Calibri" pitchFamily="34" charset="0"/>
                  </a:defRPr>
                </a:lvl2pPr>
                <a:lvl3pPr defTabSz="457200">
                  <a:defRPr sz="4000">
                    <a:solidFill>
                      <a:srgbClr val="000000"/>
                    </a:solidFill>
                    <a:latin typeface="Calibri" pitchFamily="34" charset="0"/>
                    <a:ea typeface="Calibri" pitchFamily="34" charset="0"/>
                    <a:cs typeface="Calibri" pitchFamily="34" charset="0"/>
                    <a:sym typeface="Calibri" pitchFamily="34" charset="0"/>
                  </a:defRPr>
                </a:lvl3pPr>
                <a:lvl4pPr defTabSz="457200">
                  <a:defRPr sz="4000">
                    <a:solidFill>
                      <a:srgbClr val="000000"/>
                    </a:solidFill>
                    <a:latin typeface="Calibri" pitchFamily="34" charset="0"/>
                    <a:ea typeface="Calibri" pitchFamily="34" charset="0"/>
                    <a:cs typeface="Calibri" pitchFamily="34" charset="0"/>
                    <a:sym typeface="Calibri" pitchFamily="34" charset="0"/>
                  </a:defRPr>
                </a:lvl4pPr>
                <a:lvl5pPr defTabSz="457200">
                  <a:defRPr sz="4000">
                    <a:solidFill>
                      <a:srgbClr val="000000"/>
                    </a:solidFill>
                    <a:latin typeface="Calibri" pitchFamily="34" charset="0"/>
                    <a:ea typeface="Calibri" pitchFamily="34" charset="0"/>
                    <a:cs typeface="Calibri" pitchFamily="34" charset="0"/>
                    <a:sym typeface="Calibri" pitchFamily="34" charset="0"/>
                  </a:defRPr>
                </a:lvl5pPr>
                <a:lvl6pPr marL="1371600" algn="ctr" defTabSz="45720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defRPr sz="4000">
                    <a:solidFill>
                      <a:srgbClr val="000000"/>
                    </a:solidFill>
                    <a:latin typeface="Calibri" pitchFamily="34" charset="0"/>
                    <a:ea typeface="Calibri" pitchFamily="34" charset="0"/>
                    <a:cs typeface="Calibri" pitchFamily="34" charset="0"/>
                    <a:sym typeface="Calibri" pitchFamily="34" charset="0"/>
                  </a:defRPr>
                </a:lvl6pPr>
                <a:lvl7pPr marL="1828800" algn="ctr" defTabSz="45720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defRPr sz="4000">
                    <a:solidFill>
                      <a:srgbClr val="000000"/>
                    </a:solidFill>
                    <a:latin typeface="Calibri" pitchFamily="34" charset="0"/>
                    <a:ea typeface="Calibri" pitchFamily="34" charset="0"/>
                    <a:cs typeface="Calibri" pitchFamily="34" charset="0"/>
                    <a:sym typeface="Calibri" pitchFamily="34" charset="0"/>
                  </a:defRPr>
                </a:lvl7pPr>
                <a:lvl8pPr marL="2286000" algn="ctr" defTabSz="45720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defRPr sz="4000">
                    <a:solidFill>
                      <a:srgbClr val="000000"/>
                    </a:solidFill>
                    <a:latin typeface="Calibri" pitchFamily="34" charset="0"/>
                    <a:ea typeface="Calibri" pitchFamily="34" charset="0"/>
                    <a:cs typeface="Calibri" pitchFamily="34" charset="0"/>
                    <a:sym typeface="Calibri" pitchFamily="34" charset="0"/>
                  </a:defRPr>
                </a:lvl8pPr>
                <a:lvl9pPr marL="2743200" algn="ctr" defTabSz="45720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defRPr sz="4000">
                    <a:solidFill>
                      <a:srgbClr val="000000"/>
                    </a:solidFill>
                    <a:latin typeface="Calibri" pitchFamily="34" charset="0"/>
                    <a:ea typeface="Calibri" pitchFamily="34" charset="0"/>
                    <a:cs typeface="Calibri" pitchFamily="34" charset="0"/>
                    <a:sym typeface="Calibri" pitchFamily="34" charset="0"/>
                  </a:defRPr>
                </a:lvl9pPr>
              </a:lstStyle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altLang="en-US" sz="1200" u="sng">
                  <a:latin typeface="Helvetica" pitchFamily="34" charset="0"/>
                  <a:ea typeface="Helvetica" pitchFamily="34" charset="0"/>
                  <a:cs typeface="Helvetica" pitchFamily="34" charset="0"/>
                  <a:sym typeface="Helvetica" pitchFamily="34" charset="0"/>
                </a:endParaRPr>
              </a:p>
            </p:txBody>
          </p:sp>
        </p:grpSp>
        <p:sp>
          <p:nvSpPr>
            <p:cNvPr id="29" name="Rectangle 28"/>
            <p:cNvSpPr/>
            <p:nvPr/>
          </p:nvSpPr>
          <p:spPr>
            <a:xfrm>
              <a:off x="2667000" y="4953000"/>
              <a:ext cx="4953000" cy="12954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4197479" y="5068669"/>
              <a:ext cx="212712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800" dirty="0" smtClean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Multi-reflection TOF </a:t>
              </a:r>
            </a:p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800" dirty="0" smtClean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m/q separation</a:t>
              </a:r>
              <a:endParaRPr lang="en-US" sz="1800" dirty="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1" name="Oval 30"/>
            <p:cNvSpPr/>
            <p:nvPr/>
          </p:nvSpPr>
          <p:spPr>
            <a:xfrm>
              <a:off x="2866796" y="5140070"/>
              <a:ext cx="638404" cy="80353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</a:endParaRPr>
            </a:p>
          </p:txBody>
        </p:sp>
      </p:grpSp>
      <p:sp>
        <p:nvSpPr>
          <p:cNvPr id="35" name="Down Arrow 34"/>
          <p:cNvSpPr/>
          <p:nvPr/>
        </p:nvSpPr>
        <p:spPr>
          <a:xfrm rot="5400000">
            <a:off x="2257196" y="5126645"/>
            <a:ext cx="381000" cy="685800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1027" name="TextBox 1026"/>
          <p:cNvSpPr txBox="1"/>
          <p:nvPr/>
        </p:nvSpPr>
        <p:spPr>
          <a:xfrm>
            <a:off x="381000" y="3058506"/>
            <a:ext cx="542982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defTabSz="9144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dirty="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Tagging of reaction products</a:t>
            </a:r>
          </a:p>
          <a:p>
            <a:pPr marL="342900" indent="-342900" defTabSz="9144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dirty="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Stopping of ions in He gas cell</a:t>
            </a:r>
          </a:p>
          <a:p>
            <a:pPr marL="342900" indent="-342900" defTabSz="9144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dirty="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Possibility of laser-ionization (optional)</a:t>
            </a:r>
          </a:p>
          <a:p>
            <a:pPr marL="342900" indent="-342900" defTabSz="9144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dirty="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Cooling and bunching of ions </a:t>
            </a:r>
          </a:p>
          <a:p>
            <a:pPr marL="342900" indent="-342900" defTabSz="9144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dirty="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Separation from contamination in TOF spectrometer</a:t>
            </a:r>
          </a:p>
          <a:p>
            <a:pPr marL="342900" indent="-342900" defTabSz="9144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dirty="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High-precision m/q measurement in Penning trap</a:t>
            </a:r>
            <a:endParaRPr lang="en-US" sz="1800" dirty="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29" name="TextBox 1028"/>
              <p:cNvSpPr txBox="1"/>
              <p:nvPr/>
            </p:nvSpPr>
            <p:spPr>
              <a:xfrm>
                <a:off x="304800" y="5763578"/>
                <a:ext cx="1303434" cy="6109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14400" fontAlgn="auto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solidFill>
                                <a:prstClr val="black"/>
                              </a:solidFill>
                              <a:latin typeface="Cambria Math"/>
                              <a:ea typeface="Cambria Math"/>
                              <a:cs typeface="+mn-cs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prstClr val="black"/>
                              </a:solidFill>
                              <a:latin typeface="Cambria Math"/>
                              <a:ea typeface="Cambria Math"/>
                              <a:cs typeface="+mn-cs"/>
                            </a:rPr>
                            <m:t>𝜈</m:t>
                          </m:r>
                        </m:e>
                        <m:sub>
                          <m:r>
                            <a:rPr lang="en-US" sz="1800" i="1" smtClean="0">
                              <a:solidFill>
                                <a:prstClr val="black"/>
                              </a:solidFill>
                              <a:latin typeface="Cambria Math"/>
                              <a:ea typeface="Cambria Math"/>
                              <a:cs typeface="+mn-cs"/>
                            </a:rPr>
                            <m:t>𝑐</m:t>
                          </m:r>
                        </m:sub>
                      </m:sSub>
                      <m:r>
                        <a:rPr lang="en-US" sz="1800" i="1" smtClean="0">
                          <a:solidFill>
                            <a:prstClr val="black"/>
                          </a:solidFill>
                          <a:latin typeface="Cambria Math"/>
                          <a:ea typeface="Cambria Math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lang="en-US" sz="1800" i="1" smtClean="0">
                              <a:solidFill>
                                <a:prstClr val="black"/>
                              </a:solidFill>
                              <a:latin typeface="Cambria Math"/>
                              <a:ea typeface="Cambria Math"/>
                              <a:cs typeface="+mn-cs"/>
                            </a:rPr>
                          </m:ctrlPr>
                        </m:fPr>
                        <m:num>
                          <m:r>
                            <a:rPr lang="en-US" sz="1800" i="1" smtClean="0">
                              <a:solidFill>
                                <a:prstClr val="black"/>
                              </a:solidFill>
                              <a:latin typeface="Cambria Math"/>
                              <a:ea typeface="Cambria Math"/>
                              <a:cs typeface="+mn-cs"/>
                            </a:rPr>
                            <m:t>𝑞</m:t>
                          </m:r>
                        </m:num>
                        <m:den>
                          <m:r>
                            <a:rPr lang="en-US" sz="1800" i="1" smtClean="0">
                              <a:solidFill>
                                <a:prstClr val="black"/>
                              </a:solidFill>
                              <a:latin typeface="Cambria Math"/>
                              <a:ea typeface="Cambria Math"/>
                              <a:cs typeface="+mn-cs"/>
                            </a:rPr>
                            <m:t>𝑚</m:t>
                          </m:r>
                        </m:den>
                      </m:f>
                      <m:r>
                        <a:rPr lang="en-US" sz="1800" i="1" smtClean="0">
                          <a:solidFill>
                            <a:prstClr val="black"/>
                          </a:solidFill>
                          <a:latin typeface="Cambria Math"/>
                          <a:ea typeface="Cambria Math"/>
                          <a:cs typeface="+mn-cs"/>
                        </a:rPr>
                        <m:t> </m:t>
                      </m:r>
                      <m:f>
                        <m:fPr>
                          <m:ctrlPr>
                            <a:rPr lang="en-US" sz="1800" i="1" smtClean="0">
                              <a:solidFill>
                                <a:prstClr val="black"/>
                              </a:solidFill>
                              <a:latin typeface="Cambria Math"/>
                              <a:ea typeface="Cambria Math"/>
                              <a:cs typeface="+mn-cs"/>
                            </a:rPr>
                          </m:ctrlPr>
                        </m:fPr>
                        <m:num>
                          <m:r>
                            <a:rPr lang="en-US" sz="1800" i="1" smtClean="0">
                              <a:solidFill>
                                <a:prstClr val="black"/>
                              </a:solidFill>
                              <a:latin typeface="Cambria Math"/>
                              <a:ea typeface="Cambria Math"/>
                              <a:cs typeface="+mn-cs"/>
                            </a:rPr>
                            <m:t>𝐵</m:t>
                          </m:r>
                        </m:num>
                        <m:den>
                          <m:r>
                            <a:rPr lang="en-US" sz="1800" i="1" smtClean="0">
                              <a:solidFill>
                                <a:prstClr val="black"/>
                              </a:solidFill>
                              <a:latin typeface="Cambria Math"/>
                              <a:ea typeface="Cambria Math"/>
                              <a:cs typeface="+mn-cs"/>
                            </a:rPr>
                            <m:t>2</m:t>
                          </m:r>
                          <m:r>
                            <a:rPr lang="en-US" sz="1800" i="1" smtClean="0">
                              <a:solidFill>
                                <a:prstClr val="black"/>
                              </a:solidFill>
                              <a:latin typeface="Cambria Math"/>
                              <a:ea typeface="Cambria Math"/>
                              <a:cs typeface="+mn-cs"/>
                            </a:rPr>
                            <m:t>𝜋</m:t>
                          </m:r>
                        </m:den>
                      </m:f>
                    </m:oMath>
                  </m:oMathPara>
                </a14:m>
                <a:endParaRPr lang="en-US" sz="180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029" name="TextBox 10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" y="5763578"/>
                <a:ext cx="1303434" cy="610936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Elbow Connector 6"/>
          <p:cNvCxnSpPr>
            <a:endCxn id="4" idx="2"/>
          </p:cNvCxnSpPr>
          <p:nvPr/>
        </p:nvCxnSpPr>
        <p:spPr>
          <a:xfrm flipV="1">
            <a:off x="6677966" y="2005129"/>
            <a:ext cx="1665934" cy="1053377"/>
          </a:xfrm>
          <a:prstGeom prst="bentConnector2">
            <a:avLst/>
          </a:prstGeom>
          <a:ln w="57150">
            <a:solidFill>
              <a:srgbClr val="92D05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6586245" y="2730650"/>
            <a:ext cx="11036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Laser</a:t>
            </a:r>
          </a:p>
          <a:p>
            <a:pPr algn="ctr"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ionization</a:t>
            </a:r>
            <a:endParaRPr lang="en-US" sz="1800" dirty="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EMMATrap</a:t>
            </a:r>
            <a:endParaRPr lang="en-US" dirty="0"/>
          </a:p>
        </p:txBody>
      </p:sp>
      <p:sp>
        <p:nvSpPr>
          <p:cNvPr id="15" name="Date Placeholder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July 10, 2017</a:t>
            </a:r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2017 Science Week - ARIEL/ISAC Nuclear Physics</a:t>
            </a:r>
            <a:endParaRPr lang="en-US"/>
          </a:p>
        </p:txBody>
      </p:sp>
      <p:sp>
        <p:nvSpPr>
          <p:cNvPr id="24" name="Slide Number Placeholder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3512733-F38B-6A49-BC10-73E8D4B90B73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844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00"/>
          <a:stretch/>
        </p:blipFill>
        <p:spPr bwMode="auto">
          <a:xfrm>
            <a:off x="526473" y="760600"/>
            <a:ext cx="7010400" cy="2184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7620000" y="1029448"/>
            <a:ext cx="1447800" cy="1226774"/>
          </a:xfrm>
          <a:prstGeom prst="rect">
            <a:avLst/>
          </a:pr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654940" y="1042671"/>
            <a:ext cx="13779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Stopping and bunching</a:t>
            </a:r>
            <a:r>
              <a:rPr lang="en-US" sz="1800" dirty="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 </a:t>
            </a:r>
            <a:r>
              <a:rPr lang="en-US" sz="1800" dirty="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gas </a:t>
            </a:r>
            <a:r>
              <a:rPr lang="en-US" sz="1800" dirty="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cell</a:t>
            </a:r>
            <a:endParaRPr lang="en-US" sz="1800" dirty="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543800" y="1388817"/>
            <a:ext cx="45719" cy="533400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prstClr val="white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7536874" y="924906"/>
            <a:ext cx="6926" cy="40744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069664" y="543906"/>
            <a:ext cx="162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Particle tagging</a:t>
            </a:r>
            <a:endParaRPr lang="en-US" sz="1800" dirty="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152400" y="1655517"/>
            <a:ext cx="533400" cy="0"/>
          </a:xfrm>
          <a:prstGeom prst="straightConnector1">
            <a:avLst/>
          </a:prstGeom>
          <a:ln w="762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9337" y="791733"/>
            <a:ext cx="9696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Primary </a:t>
            </a:r>
          </a:p>
          <a:p>
            <a:pPr algn="ctr"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beam</a:t>
            </a:r>
            <a:endParaRPr lang="en-US" sz="1800" dirty="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14" name="Bent Arrow 13"/>
          <p:cNvSpPr/>
          <p:nvPr/>
        </p:nvSpPr>
        <p:spPr>
          <a:xfrm rot="10800000">
            <a:off x="7619998" y="2256222"/>
            <a:ext cx="807027" cy="3621682"/>
          </a:xfrm>
          <a:prstGeom prst="bentArrow">
            <a:avLst>
              <a:gd name="adj1" fmla="val 21567"/>
              <a:gd name="adj2" fmla="val 25000"/>
              <a:gd name="adj3" fmla="val 25000"/>
              <a:gd name="adj4" fmla="val 4375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prstClr val="black"/>
              </a:solidFill>
            </a:endParaRPr>
          </a:p>
        </p:txBody>
      </p:sp>
      <p:grpSp>
        <p:nvGrpSpPr>
          <p:cNvPr id="1024" name="Group 1023"/>
          <p:cNvGrpSpPr/>
          <p:nvPr/>
        </p:nvGrpSpPr>
        <p:grpSpPr>
          <a:xfrm>
            <a:off x="2590800" y="4880710"/>
            <a:ext cx="4953000" cy="1295400"/>
            <a:chOff x="2667000" y="4953000"/>
            <a:chExt cx="4953000" cy="1295400"/>
          </a:xfrm>
        </p:grpSpPr>
        <p:grpSp>
          <p:nvGrpSpPr>
            <p:cNvPr id="17" name="Group 16"/>
            <p:cNvGrpSpPr/>
            <p:nvPr/>
          </p:nvGrpSpPr>
          <p:grpSpPr>
            <a:xfrm>
              <a:off x="2792000" y="5201620"/>
              <a:ext cx="4720508" cy="970579"/>
              <a:chOff x="2792000" y="5201620"/>
              <a:chExt cx="4720508" cy="970579"/>
            </a:xfrm>
          </p:grpSpPr>
          <p:grpSp>
            <p:nvGrpSpPr>
              <p:cNvPr id="18" name="Group 16"/>
              <p:cNvGrpSpPr>
                <a:grpSpLocks/>
              </p:cNvGrpSpPr>
              <p:nvPr/>
            </p:nvGrpSpPr>
            <p:grpSpPr bwMode="auto">
              <a:xfrm flipH="1">
                <a:off x="2792000" y="5201620"/>
                <a:ext cx="4599873" cy="970579"/>
                <a:chOff x="3882180" y="3309"/>
                <a:chExt cx="4599841" cy="970579"/>
              </a:xfrm>
            </p:grpSpPr>
            <p:pic>
              <p:nvPicPr>
                <p:cNvPr id="19" name="Picture 17" descr="image10.png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882180" y="3309"/>
                  <a:ext cx="729423" cy="50618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 cap="flat" cmpd="sng">
                      <a:solidFill>
                        <a:srgbClr val="000000"/>
                      </a:solidFill>
                      <a:prstDash val="solid"/>
                      <a:miter lim="0"/>
                      <a:headEnd type="none" w="med" len="med"/>
                      <a:tailEnd type="none" w="med" len="med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20" name="AutoShape 19"/>
                <p:cNvSpPr>
                  <a:spLocks/>
                </p:cNvSpPr>
                <p:nvPr/>
              </p:nvSpPr>
              <p:spPr bwMode="auto">
                <a:xfrm>
                  <a:off x="5076459" y="622921"/>
                  <a:ext cx="1905000" cy="122368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0" y="21600"/>
                      </a:moveTo>
                      <a:lnTo>
                        <a:pt x="0" y="12012"/>
                      </a:lnTo>
                      <a:cubicBezTo>
                        <a:pt x="0" y="5378"/>
                        <a:pt x="345" y="0"/>
                        <a:pt x="771" y="0"/>
                      </a:cubicBezTo>
                      <a:lnTo>
                        <a:pt x="20548" y="0"/>
                      </a:lnTo>
                      <a:cubicBezTo>
                        <a:pt x="20974" y="0"/>
                        <a:pt x="21320" y="5378"/>
                        <a:pt x="21320" y="12012"/>
                      </a:cubicBezTo>
                      <a:lnTo>
                        <a:pt x="21600" y="12012"/>
                      </a:lnTo>
                      <a:lnTo>
                        <a:pt x="21320" y="21600"/>
                      </a:lnTo>
                      <a:lnTo>
                        <a:pt x="21040" y="12012"/>
                      </a:lnTo>
                      <a:lnTo>
                        <a:pt x="21320" y="12012"/>
                      </a:lnTo>
                      <a:cubicBezTo>
                        <a:pt x="21320" y="5378"/>
                        <a:pt x="20974" y="0"/>
                        <a:pt x="20548" y="0"/>
                      </a:cubicBezTo>
                      <a:lnTo>
                        <a:pt x="771" y="0"/>
                      </a:lnTo>
                      <a:cubicBezTo>
                        <a:pt x="345" y="0"/>
                        <a:pt x="0" y="5378"/>
                        <a:pt x="0" y="12012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solidFill>
                  <a:srgbClr val="4F81BD"/>
                </a:solidFill>
                <a:ln w="25400" cap="flat" cmpd="sng">
                  <a:solidFill>
                    <a:srgbClr val="FF0000"/>
                  </a:solidFill>
                  <a:prstDash val="solid"/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lIns="45719" tIns="45719" rIns="45719" bIns="45719" anchor="ctr"/>
                <a:lstStyle/>
                <a:p>
                  <a:pPr defTabSz="914400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altLang="en-US" sz="1800" u="sng">
                    <a:solidFill>
                      <a:prstClr val="black"/>
                    </a:solidFill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1" name="AutoShape 20"/>
                <p:cNvSpPr>
                  <a:spLocks/>
                </p:cNvSpPr>
                <p:nvPr/>
              </p:nvSpPr>
              <p:spPr bwMode="auto">
                <a:xfrm rot="10800000">
                  <a:off x="5076459" y="851520"/>
                  <a:ext cx="1905000" cy="122368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0" y="21600"/>
                      </a:moveTo>
                      <a:lnTo>
                        <a:pt x="0" y="12012"/>
                      </a:lnTo>
                      <a:cubicBezTo>
                        <a:pt x="0" y="5378"/>
                        <a:pt x="345" y="0"/>
                        <a:pt x="771" y="0"/>
                      </a:cubicBezTo>
                      <a:lnTo>
                        <a:pt x="20548" y="0"/>
                      </a:lnTo>
                      <a:cubicBezTo>
                        <a:pt x="20974" y="0"/>
                        <a:pt x="21320" y="5378"/>
                        <a:pt x="21320" y="12012"/>
                      </a:cubicBezTo>
                      <a:lnTo>
                        <a:pt x="21600" y="12012"/>
                      </a:lnTo>
                      <a:lnTo>
                        <a:pt x="21320" y="21600"/>
                      </a:lnTo>
                      <a:lnTo>
                        <a:pt x="21040" y="12012"/>
                      </a:lnTo>
                      <a:lnTo>
                        <a:pt x="21320" y="12012"/>
                      </a:lnTo>
                      <a:cubicBezTo>
                        <a:pt x="21320" y="5378"/>
                        <a:pt x="20974" y="0"/>
                        <a:pt x="20548" y="0"/>
                      </a:cubicBezTo>
                      <a:lnTo>
                        <a:pt x="771" y="0"/>
                      </a:lnTo>
                      <a:cubicBezTo>
                        <a:pt x="345" y="0"/>
                        <a:pt x="0" y="5378"/>
                        <a:pt x="0" y="12012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solidFill>
                  <a:srgbClr val="4F81BD"/>
                </a:solidFill>
                <a:ln w="25400" cap="flat" cmpd="sng">
                  <a:solidFill>
                    <a:srgbClr val="FF0000"/>
                  </a:solidFill>
                  <a:prstDash val="solid"/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lIns="45719" tIns="45719" rIns="45719" bIns="45719" anchor="ctr"/>
                <a:lstStyle/>
                <a:p>
                  <a:pPr defTabSz="914400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altLang="en-US" sz="1800" u="sng">
                    <a:solidFill>
                      <a:prstClr val="black"/>
                    </a:solidFill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3" name="Line 22"/>
                <p:cNvSpPr>
                  <a:spLocks noChangeShapeType="1"/>
                </p:cNvSpPr>
                <p:nvPr/>
              </p:nvSpPr>
              <p:spPr bwMode="auto">
                <a:xfrm>
                  <a:off x="7260141" y="821488"/>
                  <a:ext cx="1166967" cy="1"/>
                </a:xfrm>
                <a:prstGeom prst="line">
                  <a:avLst/>
                </a:prstGeom>
                <a:noFill/>
                <a:ln w="28575" cap="flat" cmpd="sng">
                  <a:solidFill>
                    <a:srgbClr val="FF0000"/>
                  </a:solidFill>
                  <a:prstDash val="solid"/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lIns="45719" tIns="45719" rIns="45719" bIns="45719"/>
                <a:lstStyle>
                  <a:lvl1pPr defTabSz="457200">
                    <a:defRPr sz="4000">
                      <a:solidFill>
                        <a:srgbClr val="000000"/>
                      </a:solidFill>
                      <a:latin typeface="Calibri" pitchFamily="34" charset="0"/>
                      <a:ea typeface="Calibri" pitchFamily="34" charset="0"/>
                      <a:cs typeface="Calibri" pitchFamily="34" charset="0"/>
                      <a:sym typeface="Calibri" pitchFamily="34" charset="0"/>
                    </a:defRPr>
                  </a:lvl1pPr>
                  <a:lvl2pPr defTabSz="457200">
                    <a:defRPr sz="4000">
                      <a:solidFill>
                        <a:srgbClr val="000000"/>
                      </a:solidFill>
                      <a:latin typeface="Calibri" pitchFamily="34" charset="0"/>
                      <a:ea typeface="Calibri" pitchFamily="34" charset="0"/>
                      <a:cs typeface="Calibri" pitchFamily="34" charset="0"/>
                      <a:sym typeface="Calibri" pitchFamily="34" charset="0"/>
                    </a:defRPr>
                  </a:lvl2pPr>
                  <a:lvl3pPr defTabSz="457200">
                    <a:defRPr sz="4000">
                      <a:solidFill>
                        <a:srgbClr val="000000"/>
                      </a:solidFill>
                      <a:latin typeface="Calibri" pitchFamily="34" charset="0"/>
                      <a:ea typeface="Calibri" pitchFamily="34" charset="0"/>
                      <a:cs typeface="Calibri" pitchFamily="34" charset="0"/>
                      <a:sym typeface="Calibri" pitchFamily="34" charset="0"/>
                    </a:defRPr>
                  </a:lvl3pPr>
                  <a:lvl4pPr defTabSz="457200">
                    <a:defRPr sz="4000">
                      <a:solidFill>
                        <a:srgbClr val="000000"/>
                      </a:solidFill>
                      <a:latin typeface="Calibri" pitchFamily="34" charset="0"/>
                      <a:ea typeface="Calibri" pitchFamily="34" charset="0"/>
                      <a:cs typeface="Calibri" pitchFamily="34" charset="0"/>
                      <a:sym typeface="Calibri" pitchFamily="34" charset="0"/>
                    </a:defRPr>
                  </a:lvl4pPr>
                  <a:lvl5pPr defTabSz="457200">
                    <a:defRPr sz="4000">
                      <a:solidFill>
                        <a:srgbClr val="000000"/>
                      </a:solidFill>
                      <a:latin typeface="Calibri" pitchFamily="34" charset="0"/>
                      <a:ea typeface="Calibri" pitchFamily="34" charset="0"/>
                      <a:cs typeface="Calibri" pitchFamily="34" charset="0"/>
                      <a:sym typeface="Calibri" pitchFamily="34" charset="0"/>
                    </a:defRPr>
                  </a:lvl5pPr>
                  <a:lvl6pPr marL="1371600" algn="ctr" defTabSz="457200" fontAlgn="base" hangingPunct="0">
                    <a:lnSpc>
                      <a:spcPct val="93000"/>
                    </a:lnSpc>
                    <a:spcBef>
                      <a:spcPct val="0"/>
                    </a:spcBef>
                    <a:spcAft>
                      <a:spcPct val="0"/>
                    </a:spcAft>
                    <a:defRPr sz="4000">
                      <a:solidFill>
                        <a:srgbClr val="000000"/>
                      </a:solidFill>
                      <a:latin typeface="Calibri" pitchFamily="34" charset="0"/>
                      <a:ea typeface="Calibri" pitchFamily="34" charset="0"/>
                      <a:cs typeface="Calibri" pitchFamily="34" charset="0"/>
                      <a:sym typeface="Calibri" pitchFamily="34" charset="0"/>
                    </a:defRPr>
                  </a:lvl6pPr>
                  <a:lvl7pPr marL="1828800" algn="ctr" defTabSz="457200" fontAlgn="base" hangingPunct="0">
                    <a:lnSpc>
                      <a:spcPct val="93000"/>
                    </a:lnSpc>
                    <a:spcBef>
                      <a:spcPct val="0"/>
                    </a:spcBef>
                    <a:spcAft>
                      <a:spcPct val="0"/>
                    </a:spcAft>
                    <a:defRPr sz="4000">
                      <a:solidFill>
                        <a:srgbClr val="000000"/>
                      </a:solidFill>
                      <a:latin typeface="Calibri" pitchFamily="34" charset="0"/>
                      <a:ea typeface="Calibri" pitchFamily="34" charset="0"/>
                      <a:cs typeface="Calibri" pitchFamily="34" charset="0"/>
                      <a:sym typeface="Calibri" pitchFamily="34" charset="0"/>
                    </a:defRPr>
                  </a:lvl7pPr>
                  <a:lvl8pPr marL="2286000" algn="ctr" defTabSz="457200" fontAlgn="base" hangingPunct="0">
                    <a:lnSpc>
                      <a:spcPct val="93000"/>
                    </a:lnSpc>
                    <a:spcBef>
                      <a:spcPct val="0"/>
                    </a:spcBef>
                    <a:spcAft>
                      <a:spcPct val="0"/>
                    </a:spcAft>
                    <a:defRPr sz="4000">
                      <a:solidFill>
                        <a:srgbClr val="000000"/>
                      </a:solidFill>
                      <a:latin typeface="Calibri" pitchFamily="34" charset="0"/>
                      <a:ea typeface="Calibri" pitchFamily="34" charset="0"/>
                      <a:cs typeface="Calibri" pitchFamily="34" charset="0"/>
                      <a:sym typeface="Calibri" pitchFamily="34" charset="0"/>
                    </a:defRPr>
                  </a:lvl8pPr>
                  <a:lvl9pPr marL="2743200" algn="ctr" defTabSz="457200" fontAlgn="base" hangingPunct="0">
                    <a:lnSpc>
                      <a:spcPct val="93000"/>
                    </a:lnSpc>
                    <a:spcBef>
                      <a:spcPct val="0"/>
                    </a:spcBef>
                    <a:spcAft>
                      <a:spcPct val="0"/>
                    </a:spcAft>
                    <a:defRPr sz="4000">
                      <a:solidFill>
                        <a:srgbClr val="000000"/>
                      </a:solidFill>
                      <a:latin typeface="Calibri" pitchFamily="34" charset="0"/>
                      <a:ea typeface="Calibri" pitchFamily="34" charset="0"/>
                      <a:cs typeface="Calibri" pitchFamily="34" charset="0"/>
                      <a:sym typeface="Calibri" pitchFamily="34" charset="0"/>
                    </a:defRPr>
                  </a:lvl9pPr>
                </a:lstStyle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altLang="en-US" sz="1200" u="sng">
                    <a:latin typeface="Helvetica" pitchFamily="34" charset="0"/>
                    <a:ea typeface="Helvetica" pitchFamily="34" charset="0"/>
                    <a:cs typeface="Helvetica" pitchFamily="34" charset="0"/>
                    <a:sym typeface="Helvetica" pitchFamily="34" charset="0"/>
                  </a:endParaRPr>
                </a:p>
              </p:txBody>
            </p:sp>
            <p:pic>
              <p:nvPicPr>
                <p:cNvPr id="27" name="Picture 26" descr="image11.png"/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205221" y="9025"/>
                  <a:ext cx="1276800" cy="50046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 cap="flat" cmpd="sng">
                      <a:solidFill>
                        <a:srgbClr val="000000"/>
                      </a:solidFill>
                      <a:prstDash val="solid"/>
                      <a:miter lim="0"/>
                      <a:headEnd type="none" w="med" len="med"/>
                      <a:tailEnd type="none" w="med" len="med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</p:grpSp>
          <p:sp>
            <p:nvSpPr>
              <p:cNvPr id="28" name="Line 22"/>
              <p:cNvSpPr>
                <a:spLocks noChangeShapeType="1"/>
              </p:cNvSpPr>
              <p:nvPr/>
            </p:nvSpPr>
            <p:spPr bwMode="auto">
              <a:xfrm flipH="1">
                <a:off x="6345533" y="5943599"/>
                <a:ext cx="1166975" cy="1"/>
              </a:xfrm>
              <a:prstGeom prst="line">
                <a:avLst/>
              </a:prstGeom>
              <a:noFill/>
              <a:ln w="28575" cap="flat" cmpd="sng">
                <a:solidFill>
                  <a:srgbClr val="FF0000"/>
                </a:solidFill>
                <a:prstDash val="solid"/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45719" tIns="45719" rIns="45719" bIns="45719"/>
              <a:lstStyle>
                <a:lvl1pPr defTabSz="457200">
                  <a:defRPr sz="4000">
                    <a:solidFill>
                      <a:srgbClr val="000000"/>
                    </a:solidFill>
                    <a:latin typeface="Calibri" pitchFamily="34" charset="0"/>
                    <a:ea typeface="Calibri" pitchFamily="34" charset="0"/>
                    <a:cs typeface="Calibri" pitchFamily="34" charset="0"/>
                    <a:sym typeface="Calibri" pitchFamily="34" charset="0"/>
                  </a:defRPr>
                </a:lvl1pPr>
                <a:lvl2pPr defTabSz="457200">
                  <a:defRPr sz="4000">
                    <a:solidFill>
                      <a:srgbClr val="000000"/>
                    </a:solidFill>
                    <a:latin typeface="Calibri" pitchFamily="34" charset="0"/>
                    <a:ea typeface="Calibri" pitchFamily="34" charset="0"/>
                    <a:cs typeface="Calibri" pitchFamily="34" charset="0"/>
                    <a:sym typeface="Calibri" pitchFamily="34" charset="0"/>
                  </a:defRPr>
                </a:lvl2pPr>
                <a:lvl3pPr defTabSz="457200">
                  <a:defRPr sz="4000">
                    <a:solidFill>
                      <a:srgbClr val="000000"/>
                    </a:solidFill>
                    <a:latin typeface="Calibri" pitchFamily="34" charset="0"/>
                    <a:ea typeface="Calibri" pitchFamily="34" charset="0"/>
                    <a:cs typeface="Calibri" pitchFamily="34" charset="0"/>
                    <a:sym typeface="Calibri" pitchFamily="34" charset="0"/>
                  </a:defRPr>
                </a:lvl3pPr>
                <a:lvl4pPr defTabSz="457200">
                  <a:defRPr sz="4000">
                    <a:solidFill>
                      <a:srgbClr val="000000"/>
                    </a:solidFill>
                    <a:latin typeface="Calibri" pitchFamily="34" charset="0"/>
                    <a:ea typeface="Calibri" pitchFamily="34" charset="0"/>
                    <a:cs typeface="Calibri" pitchFamily="34" charset="0"/>
                    <a:sym typeface="Calibri" pitchFamily="34" charset="0"/>
                  </a:defRPr>
                </a:lvl4pPr>
                <a:lvl5pPr defTabSz="457200">
                  <a:defRPr sz="4000">
                    <a:solidFill>
                      <a:srgbClr val="000000"/>
                    </a:solidFill>
                    <a:latin typeface="Calibri" pitchFamily="34" charset="0"/>
                    <a:ea typeface="Calibri" pitchFamily="34" charset="0"/>
                    <a:cs typeface="Calibri" pitchFamily="34" charset="0"/>
                    <a:sym typeface="Calibri" pitchFamily="34" charset="0"/>
                  </a:defRPr>
                </a:lvl5pPr>
                <a:lvl6pPr marL="1371600" algn="ctr" defTabSz="45720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defRPr sz="4000">
                    <a:solidFill>
                      <a:srgbClr val="000000"/>
                    </a:solidFill>
                    <a:latin typeface="Calibri" pitchFamily="34" charset="0"/>
                    <a:ea typeface="Calibri" pitchFamily="34" charset="0"/>
                    <a:cs typeface="Calibri" pitchFamily="34" charset="0"/>
                    <a:sym typeface="Calibri" pitchFamily="34" charset="0"/>
                  </a:defRPr>
                </a:lvl6pPr>
                <a:lvl7pPr marL="1828800" algn="ctr" defTabSz="45720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defRPr sz="4000">
                    <a:solidFill>
                      <a:srgbClr val="000000"/>
                    </a:solidFill>
                    <a:latin typeface="Calibri" pitchFamily="34" charset="0"/>
                    <a:ea typeface="Calibri" pitchFamily="34" charset="0"/>
                    <a:cs typeface="Calibri" pitchFamily="34" charset="0"/>
                    <a:sym typeface="Calibri" pitchFamily="34" charset="0"/>
                  </a:defRPr>
                </a:lvl7pPr>
                <a:lvl8pPr marL="2286000" algn="ctr" defTabSz="45720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defRPr sz="4000">
                    <a:solidFill>
                      <a:srgbClr val="000000"/>
                    </a:solidFill>
                    <a:latin typeface="Calibri" pitchFamily="34" charset="0"/>
                    <a:ea typeface="Calibri" pitchFamily="34" charset="0"/>
                    <a:cs typeface="Calibri" pitchFamily="34" charset="0"/>
                    <a:sym typeface="Calibri" pitchFamily="34" charset="0"/>
                  </a:defRPr>
                </a:lvl8pPr>
                <a:lvl9pPr marL="2743200" algn="ctr" defTabSz="45720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defRPr sz="4000">
                    <a:solidFill>
                      <a:srgbClr val="000000"/>
                    </a:solidFill>
                    <a:latin typeface="Calibri" pitchFamily="34" charset="0"/>
                    <a:ea typeface="Calibri" pitchFamily="34" charset="0"/>
                    <a:cs typeface="Calibri" pitchFamily="34" charset="0"/>
                    <a:sym typeface="Calibri" pitchFamily="34" charset="0"/>
                  </a:defRPr>
                </a:lvl9pPr>
              </a:lstStyle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altLang="en-US" sz="1200" u="sng">
                  <a:latin typeface="Helvetica" pitchFamily="34" charset="0"/>
                  <a:ea typeface="Helvetica" pitchFamily="34" charset="0"/>
                  <a:cs typeface="Helvetica" pitchFamily="34" charset="0"/>
                  <a:sym typeface="Helvetica" pitchFamily="34" charset="0"/>
                </a:endParaRPr>
              </a:p>
            </p:txBody>
          </p:sp>
        </p:grpSp>
        <p:sp>
          <p:nvSpPr>
            <p:cNvPr id="29" name="Rectangle 28"/>
            <p:cNvSpPr/>
            <p:nvPr/>
          </p:nvSpPr>
          <p:spPr>
            <a:xfrm>
              <a:off x="2667000" y="4953000"/>
              <a:ext cx="4953000" cy="12954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4197479" y="5068669"/>
              <a:ext cx="212712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800" dirty="0" smtClean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Multi-reflection TOF </a:t>
              </a:r>
            </a:p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800" dirty="0" smtClean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m/q separation</a:t>
              </a:r>
              <a:endParaRPr lang="en-US" sz="1800" dirty="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1" name="Oval 30"/>
            <p:cNvSpPr/>
            <p:nvPr/>
          </p:nvSpPr>
          <p:spPr>
            <a:xfrm>
              <a:off x="2866796" y="5140070"/>
              <a:ext cx="638404" cy="80353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</a:endParaRPr>
            </a:p>
          </p:txBody>
        </p:sp>
      </p:grpSp>
      <p:sp>
        <p:nvSpPr>
          <p:cNvPr id="1027" name="TextBox 1026"/>
          <p:cNvSpPr txBox="1"/>
          <p:nvPr/>
        </p:nvSpPr>
        <p:spPr>
          <a:xfrm>
            <a:off x="381000" y="3058506"/>
            <a:ext cx="542982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defTabSz="9144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dirty="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Tagging of reaction products</a:t>
            </a:r>
          </a:p>
          <a:p>
            <a:pPr marL="342900" indent="-342900" defTabSz="9144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dirty="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Stopping of ions </a:t>
            </a:r>
            <a:r>
              <a:rPr lang="en-US" sz="1800" b="1" u="sng" dirty="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and bunching </a:t>
            </a:r>
            <a:r>
              <a:rPr lang="en-US" sz="1800" dirty="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in </a:t>
            </a:r>
            <a:r>
              <a:rPr lang="en-US" sz="1800" dirty="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He gas cell</a:t>
            </a:r>
          </a:p>
          <a:p>
            <a:pPr marL="342900" indent="-342900" defTabSz="9144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dirty="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Possibility of laser-ionization (optional)</a:t>
            </a:r>
          </a:p>
          <a:p>
            <a:pPr marL="342900" indent="-342900" defTabSz="9144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dirty="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Separation </a:t>
            </a:r>
            <a:r>
              <a:rPr lang="en-US" sz="1800" dirty="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from contamination in TOF </a:t>
            </a:r>
            <a:r>
              <a:rPr lang="en-US" sz="1800" dirty="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spectrometer</a:t>
            </a:r>
            <a:endParaRPr lang="en-US" sz="1800" dirty="0" smtClean="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cxnSp>
        <p:nvCxnSpPr>
          <p:cNvPr id="7" name="Elbow Connector 6"/>
          <p:cNvCxnSpPr>
            <a:endCxn id="4" idx="2"/>
          </p:cNvCxnSpPr>
          <p:nvPr/>
        </p:nvCxnSpPr>
        <p:spPr>
          <a:xfrm flipV="1">
            <a:off x="6677966" y="2256222"/>
            <a:ext cx="1665934" cy="525828"/>
          </a:xfrm>
          <a:prstGeom prst="bentConnector2">
            <a:avLst/>
          </a:prstGeom>
          <a:ln w="57150">
            <a:solidFill>
              <a:srgbClr val="92D05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6586245" y="2730650"/>
            <a:ext cx="11036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Laser</a:t>
            </a:r>
          </a:p>
          <a:p>
            <a:pPr algn="ctr"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ionization</a:t>
            </a:r>
            <a:endParaRPr lang="en-US" sz="1800" dirty="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EMMATrap (5-year plan)</a:t>
            </a:r>
            <a:endParaRPr lang="en-US" dirty="0"/>
          </a:p>
        </p:txBody>
      </p:sp>
      <p:sp>
        <p:nvSpPr>
          <p:cNvPr id="15" name="Date Placeholder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July 10, 2017</a:t>
            </a:r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2017 Science Week - ARIEL/ISAC Nuclear Physics</a:t>
            </a:r>
            <a:endParaRPr lang="en-US"/>
          </a:p>
        </p:txBody>
      </p:sp>
      <p:sp>
        <p:nvSpPr>
          <p:cNvPr id="24" name="Slide Number Placeholder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3512733-F38B-6A49-BC10-73E8D4B90B73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 flipH="1">
            <a:off x="152400" y="4880710"/>
            <a:ext cx="2122967" cy="1295400"/>
          </a:xfrm>
          <a:prstGeom prst="line">
            <a:avLst/>
          </a:prstGeom>
          <a:ln w="38100">
            <a:solidFill>
              <a:srgbClr val="FF3300"/>
            </a:solidFill>
            <a:prstDash val="lg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152400" y="4880710"/>
            <a:ext cx="2122967" cy="1295400"/>
          </a:xfrm>
          <a:prstGeom prst="rect">
            <a:avLst/>
          </a:prstGeom>
          <a:noFill/>
          <a:ln w="57150">
            <a:solidFill>
              <a:srgbClr val="FF33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No Penning trap at this stage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4466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8478"/>
            <a:ext cx="9146655" cy="227674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6992" y="2796052"/>
            <a:ext cx="4919663" cy="3561017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0" y="2961280"/>
            <a:ext cx="4419600" cy="2620963"/>
          </a:xfrm>
        </p:spPr>
        <p:txBody>
          <a:bodyPr>
            <a:noAutofit/>
          </a:bodyPr>
          <a:lstStyle/>
          <a:p>
            <a:r>
              <a:rPr lang="en-US" sz="2000" dirty="0" smtClean="0"/>
              <a:t>Multi-reflection time-of-flight mass spectrometer based on Greifswald/ISOLDE design </a:t>
            </a:r>
          </a:p>
          <a:p>
            <a:r>
              <a:rPr lang="en-US" sz="2000" dirty="0" smtClean="0"/>
              <a:t>Can be operated in beam cleaning mode (</a:t>
            </a:r>
            <a:r>
              <a:rPr lang="en-US" sz="2000" dirty="0" err="1" smtClean="0">
                <a:latin typeface="Symbol" panose="05050102010706020507" pitchFamily="18" charset="2"/>
              </a:rPr>
              <a:t>d</a:t>
            </a:r>
            <a:r>
              <a:rPr lang="en-US" sz="2000" dirty="0" err="1" smtClean="0"/>
              <a:t>m</a:t>
            </a:r>
            <a:r>
              <a:rPr lang="en-US" sz="2000" dirty="0" smtClean="0"/>
              <a:t>/m </a:t>
            </a:r>
            <a:r>
              <a:rPr lang="en-US" sz="2000" dirty="0">
                <a:latin typeface="Symbol" panose="05050102010706020507" pitchFamily="18" charset="2"/>
              </a:rPr>
              <a:t>~</a:t>
            </a:r>
            <a:r>
              <a:rPr lang="en-US" sz="2000" dirty="0" smtClean="0"/>
              <a:t> 10</a:t>
            </a:r>
            <a:r>
              <a:rPr lang="en-US" sz="2000" baseline="30000" dirty="0" smtClean="0"/>
              <a:t>-4</a:t>
            </a:r>
            <a:r>
              <a:rPr lang="en-US" sz="2000" dirty="0" smtClean="0"/>
              <a:t>) or mass-measurement mode </a:t>
            </a:r>
            <a:r>
              <a:rPr lang="en-US" sz="2000" dirty="0"/>
              <a:t>(</a:t>
            </a:r>
            <a:r>
              <a:rPr lang="en-US" sz="2000" dirty="0" err="1">
                <a:latin typeface="Symbol" panose="05050102010706020507" pitchFamily="18" charset="2"/>
              </a:rPr>
              <a:t>d</a:t>
            </a:r>
            <a:r>
              <a:rPr lang="en-US" sz="2000" dirty="0" err="1"/>
              <a:t>m</a:t>
            </a:r>
            <a:r>
              <a:rPr lang="en-US" sz="2000" dirty="0"/>
              <a:t>/m </a:t>
            </a:r>
            <a:r>
              <a:rPr lang="en-US" sz="2000" dirty="0" smtClean="0">
                <a:latin typeface="Symbol" panose="05050102010706020507" pitchFamily="18" charset="2"/>
              </a:rPr>
              <a:t>&gt;</a:t>
            </a:r>
            <a:r>
              <a:rPr lang="en-US" sz="2000" dirty="0" smtClean="0"/>
              <a:t> 10</a:t>
            </a:r>
            <a:r>
              <a:rPr lang="en-US" sz="2000" baseline="30000" dirty="0" smtClean="0"/>
              <a:t>-5</a:t>
            </a:r>
            <a:r>
              <a:rPr lang="en-US" sz="2000" dirty="0" smtClean="0"/>
              <a:t>) </a:t>
            </a:r>
            <a:endParaRPr lang="en-US" sz="2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5261504"/>
            <a:ext cx="3957919" cy="64147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MR-TOF-MS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541" y="6001592"/>
            <a:ext cx="422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Resolution limited by dispersion of MR TOF</a:t>
            </a:r>
            <a:endParaRPr lang="en-US" sz="1800" dirty="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781800" y="2341965"/>
            <a:ext cx="2133600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IJMS</a:t>
            </a:r>
            <a:r>
              <a:rPr lang="en-US" sz="18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 </a:t>
            </a:r>
            <a:r>
              <a:rPr lang="en-US" sz="1800" dirty="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349 </a:t>
            </a:r>
            <a:r>
              <a:rPr lang="en-US" sz="18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(2013) </a:t>
            </a:r>
            <a:r>
              <a:rPr lang="en-US" sz="1800" dirty="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123</a:t>
            </a:r>
            <a:endParaRPr lang="en-US" sz="1800" dirty="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962400" y="5399680"/>
            <a:ext cx="452719" cy="381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July 10, 2017</a:t>
            </a:r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2017 Science Week - ARIEL/ISAC Nuclear Physics</a:t>
            </a:r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3512733-F38B-6A49-BC10-73E8D4B90B73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468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basic gas stopping cell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July 10, 2017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2017 Science Week - ARIEL/ISAC Nuclear Physics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3512733-F38B-6A49-BC10-73E8D4B90B73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4074" y="1171575"/>
            <a:ext cx="7073900" cy="4972050"/>
          </a:xfrm>
          <a:prstGeom prst="rect">
            <a:avLst/>
          </a:prstGeom>
          <a:ln w="19050">
            <a:noFill/>
          </a:ln>
        </p:spPr>
      </p:pic>
      <p:sp>
        <p:nvSpPr>
          <p:cNvPr id="20" name="TextBox 12"/>
          <p:cNvSpPr txBox="1">
            <a:spLocks noChangeArrowheads="1"/>
          </p:cNvSpPr>
          <p:nvPr/>
        </p:nvSpPr>
        <p:spPr bwMode="auto">
          <a:xfrm>
            <a:off x="3965424" y="4117601"/>
            <a:ext cx="2135862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 marL="742950" indent="-285750" algn="l">
              <a:buChar char="•"/>
              <a:defRPr sz="2800">
                <a:solidFill>
                  <a:schemeClr val="tx1"/>
                </a:solidFill>
                <a:latin typeface="MetaPlus" pitchFamily="34" charset="0"/>
              </a:defRPr>
            </a:lvl1pPr>
            <a:lvl2pPr marL="742950" indent="-285750" algn="l">
              <a:buChar char="–"/>
              <a:defRPr sz="2400">
                <a:solidFill>
                  <a:schemeClr val="tx1"/>
                </a:solidFill>
                <a:latin typeface="MetaPlus" pitchFamily="34" charset="0"/>
              </a:defRPr>
            </a:lvl2pPr>
            <a:lvl3pPr marL="1143000" indent="-228600" algn="l">
              <a:buChar char="•"/>
              <a:defRPr sz="2400">
                <a:solidFill>
                  <a:schemeClr val="tx1"/>
                </a:solidFill>
                <a:latin typeface="MetaPlus" pitchFamily="34" charset="0"/>
              </a:defRPr>
            </a:lvl3pPr>
            <a:lvl4pPr marL="1600200" indent="-228600" algn="l">
              <a:buChar char="–"/>
              <a:defRPr sz="2000">
                <a:solidFill>
                  <a:schemeClr val="tx1"/>
                </a:solidFill>
                <a:latin typeface="MetaPlus" pitchFamily="34" charset="0"/>
              </a:defRPr>
            </a:lvl4pPr>
            <a:lvl5pPr marL="2057400" indent="-228600" algn="l">
              <a:buChar char="»"/>
              <a:defRPr sz="2000">
                <a:solidFill>
                  <a:schemeClr val="tx1"/>
                </a:solidFill>
                <a:latin typeface="MetaPlus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MetaPlus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MetaPlus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MetaPlus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MetaPlus" pitchFamily="34" charset="0"/>
              </a:defRPr>
            </a:lvl9pPr>
          </a:lstStyle>
          <a:p>
            <a:pPr marL="742950" marR="0" lvl="0" indent="-28575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ru-RU" sz="1800" b="1" i="0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MetaPlus" pitchFamily="34" charset="0"/>
                <a:ea typeface="+mn-ea"/>
                <a:cs typeface="+mn-cs"/>
              </a:rPr>
              <a:t>P</a:t>
            </a:r>
            <a:r>
              <a:rPr kumimoji="0" lang="en-US" altLang="ru-RU" sz="1800" b="1" i="0" u="none" strike="noStrike" kern="0" cap="none" spc="0" normalizeH="0" baseline="-2500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MetaPlus" pitchFamily="34" charset="0"/>
                <a:ea typeface="+mn-ea"/>
                <a:cs typeface="+mn-cs"/>
              </a:rPr>
              <a:t>o</a:t>
            </a:r>
            <a:r>
              <a:rPr kumimoji="0" lang="en-US" altLang="ru-RU" sz="1800" b="1" i="0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MetaPlus" pitchFamily="34" charset="0"/>
                <a:ea typeface="+mn-ea"/>
                <a:cs typeface="+mn-cs"/>
              </a:rPr>
              <a:t> = </a:t>
            </a:r>
            <a:r>
              <a:rPr kumimoji="0" lang="en-US" altLang="ru-RU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MetaPlus" pitchFamily="34" charset="0"/>
                <a:ea typeface="+mn-ea"/>
                <a:cs typeface="+mn-cs"/>
              </a:rPr>
              <a:t>300 mbar, T</a:t>
            </a:r>
            <a:r>
              <a:rPr kumimoji="0" lang="en-US" altLang="ru-RU" sz="1800" b="1" i="0" u="none" strike="noStrike" kern="0" cap="none" spc="0" normalizeH="0" baseline="-2500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MetaPlus" pitchFamily="34" charset="0"/>
                <a:ea typeface="+mn-ea"/>
                <a:cs typeface="+mn-cs"/>
              </a:rPr>
              <a:t>o</a:t>
            </a:r>
            <a:r>
              <a:rPr kumimoji="0" lang="en-US" altLang="ru-RU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MetaPlus" pitchFamily="34" charset="0"/>
                <a:ea typeface="+mn-ea"/>
                <a:cs typeface="+mn-cs"/>
              </a:rPr>
              <a:t> </a:t>
            </a:r>
            <a:r>
              <a:rPr kumimoji="0" lang="en-US" altLang="ru-RU" sz="1800" b="1" i="0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MetaPlus" pitchFamily="34" charset="0"/>
                <a:ea typeface="+mn-ea"/>
                <a:cs typeface="+mn-cs"/>
              </a:rPr>
              <a:t>= </a:t>
            </a:r>
            <a:r>
              <a:rPr kumimoji="0" lang="en-US" altLang="ru-RU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MetaPlus" pitchFamily="34" charset="0"/>
                <a:ea typeface="+mn-ea"/>
                <a:cs typeface="+mn-cs"/>
              </a:rPr>
              <a:t>70 </a:t>
            </a:r>
            <a:r>
              <a:rPr kumimoji="0" lang="en-US" altLang="ru-RU" sz="1800" b="1" i="0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MetaPlus" pitchFamily="34" charset="0"/>
                <a:ea typeface="+mn-ea"/>
                <a:cs typeface="+mn-cs"/>
              </a:rPr>
              <a:t>K</a:t>
            </a:r>
            <a:endParaRPr kumimoji="0" lang="ru-RU" altLang="ru-RU" sz="1800" b="1" i="0" u="none" strike="noStrike" kern="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21" name="Pentagon 20"/>
          <p:cNvSpPr/>
          <p:nvPr/>
        </p:nvSpPr>
        <p:spPr>
          <a:xfrm>
            <a:off x="114173" y="2738967"/>
            <a:ext cx="2091265" cy="1701800"/>
          </a:xfrm>
          <a:prstGeom prst="homePlate">
            <a:avLst/>
          </a:prstGeom>
          <a:solidFill>
            <a:srgbClr val="FFC000">
              <a:lumMod val="20000"/>
              <a:lumOff val="80000"/>
            </a:srgbClr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High-energy ion beam</a:t>
            </a:r>
            <a:endParaRPr kumimoji="0" lang="ru-RU" sz="1800" b="1" i="0" u="none" strike="noStrike" kern="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599088" y="2895598"/>
            <a:ext cx="1337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2000" b="1" dirty="0" smtClean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Cloud of stopped </a:t>
            </a:r>
            <a:r>
              <a:rPr lang="en-US" sz="2000" b="1" baseline="30000" dirty="0" smtClean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100</a:t>
            </a:r>
            <a:r>
              <a:rPr lang="en-US" sz="2000" b="1" dirty="0" smtClean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Sn ions</a:t>
            </a:r>
            <a:r>
              <a:rPr lang="en-US" sz="1800" dirty="0" smtClean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</a:t>
            </a:r>
            <a:endParaRPr lang="ru-RU" sz="18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790033" y="1103842"/>
            <a:ext cx="2562989" cy="369332"/>
          </a:xfrm>
          <a:prstGeom prst="rect">
            <a:avLst/>
          </a:prstGeom>
          <a:solidFill>
            <a:srgbClr val="A5A5A5">
              <a:lumMod val="40000"/>
              <a:lumOff val="60000"/>
            </a:srgbClr>
          </a:solidFill>
        </p:spPr>
        <p:txBody>
          <a:bodyPr wrap="square" tIns="0" bIns="0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DC cage</a:t>
            </a:r>
            <a:endParaRPr kumimoji="0" lang="ru-RU" sz="180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664859" y="2230309"/>
            <a:ext cx="875561" cy="276999"/>
          </a:xfrm>
          <a:prstGeom prst="rect">
            <a:avLst/>
          </a:prstGeom>
          <a:solidFill>
            <a:srgbClr val="A5A5A5">
              <a:lumMod val="40000"/>
              <a:lumOff val="60000"/>
            </a:srgbClr>
          </a:solidFill>
        </p:spPr>
        <p:txBody>
          <a:bodyPr wrap="none" t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DC grid</a:t>
            </a:r>
            <a:endParaRPr kumimoji="0" lang="ru-RU" sz="180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5" name="Straight Arrow Connector 24"/>
          <p:cNvCxnSpPr/>
          <p:nvPr/>
        </p:nvCxnSpPr>
        <p:spPr>
          <a:xfrm flipH="1">
            <a:off x="3084891" y="2368808"/>
            <a:ext cx="579968" cy="370159"/>
          </a:xfrm>
          <a:prstGeom prst="straightConnector1">
            <a:avLst/>
          </a:prstGeom>
          <a:noFill/>
          <a:ln w="28575" cap="flat" cmpd="sng" algn="ctr">
            <a:solidFill>
              <a:srgbClr val="FFFF00"/>
            </a:solidFill>
            <a:prstDash val="solid"/>
            <a:miter lim="800000"/>
            <a:tailEnd type="arrow"/>
          </a:ln>
          <a:effectLst/>
        </p:spPr>
      </p:cxnSp>
      <p:sp>
        <p:nvSpPr>
          <p:cNvPr id="26" name="TextBox 25"/>
          <p:cNvSpPr txBox="1"/>
          <p:nvPr/>
        </p:nvSpPr>
        <p:spPr>
          <a:xfrm>
            <a:off x="7642462" y="5809395"/>
            <a:ext cx="1360629" cy="369332"/>
          </a:xfrm>
          <a:prstGeom prst="rect">
            <a:avLst/>
          </a:prstGeom>
          <a:solidFill>
            <a:srgbClr val="A5A5A5">
              <a:lumMod val="40000"/>
              <a:lumOff val="60000"/>
            </a:srgbClr>
          </a:solidFill>
        </p:spPr>
        <p:txBody>
          <a:bodyPr wrap="none" t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  <a:r>
              <a:rPr kumimoji="0" lang="en-US" sz="1800" b="1" i="0" u="none" strike="noStrike" kern="0" cap="none" spc="0" normalizeH="0" baseline="3000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</a:t>
            </a: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nozzle</a:t>
            </a:r>
            <a:endParaRPr kumimoji="0" lang="ru-RU" sz="180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7" name="Straight Arrow Connector 26"/>
          <p:cNvCxnSpPr>
            <a:stCxn id="26" idx="0"/>
          </p:cNvCxnSpPr>
          <p:nvPr/>
        </p:nvCxnSpPr>
        <p:spPr>
          <a:xfrm flipV="1">
            <a:off x="8322777" y="3657600"/>
            <a:ext cx="680314" cy="2151795"/>
          </a:xfrm>
          <a:prstGeom prst="straightConnector1">
            <a:avLst/>
          </a:prstGeom>
          <a:noFill/>
          <a:ln w="57150" cap="flat" cmpd="sng" algn="ctr">
            <a:solidFill>
              <a:schemeClr val="tx1"/>
            </a:solidFill>
            <a:prstDash val="solid"/>
            <a:miter lim="800000"/>
            <a:tailEnd type="arrow"/>
          </a:ln>
          <a:effectLst/>
        </p:spPr>
      </p:cxnSp>
      <p:sp>
        <p:nvSpPr>
          <p:cNvPr id="28" name="TextBox 27"/>
          <p:cNvSpPr txBox="1"/>
          <p:nvPr/>
        </p:nvSpPr>
        <p:spPr>
          <a:xfrm>
            <a:off x="6599088" y="596368"/>
            <a:ext cx="2277483" cy="369332"/>
          </a:xfrm>
          <a:prstGeom prst="rect">
            <a:avLst/>
          </a:prstGeom>
          <a:solidFill>
            <a:srgbClr val="A5A5A5">
              <a:lumMod val="40000"/>
              <a:lumOff val="60000"/>
            </a:srgbClr>
          </a:solidFill>
        </p:spPr>
        <p:txBody>
          <a:bodyPr wrap="none" t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  <a:r>
              <a:rPr kumimoji="0" lang="en-US" sz="1800" b="1" i="0" u="none" strike="noStrike" kern="0" cap="none" spc="0" normalizeH="0" baseline="3000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</a:t>
            </a: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RF+DC funnel</a:t>
            </a:r>
            <a:endParaRPr kumimoji="0" lang="ru-RU" sz="180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9" name="Straight Arrow Connector 28"/>
          <p:cNvCxnSpPr/>
          <p:nvPr/>
        </p:nvCxnSpPr>
        <p:spPr>
          <a:xfrm>
            <a:off x="7737829" y="982976"/>
            <a:ext cx="384728" cy="1437963"/>
          </a:xfrm>
          <a:prstGeom prst="straightConnector1">
            <a:avLst/>
          </a:prstGeom>
          <a:noFill/>
          <a:ln w="57150" cap="flat" cmpd="sng" algn="ctr">
            <a:solidFill>
              <a:schemeClr val="tx1"/>
            </a:solidFill>
            <a:prstDash val="solid"/>
            <a:miter lim="800000"/>
            <a:tailEnd type="arrow"/>
          </a:ln>
          <a:effectLst/>
        </p:spPr>
      </p:cxnSp>
      <p:sp>
        <p:nvSpPr>
          <p:cNvPr id="30" name="TextBox 29"/>
          <p:cNvSpPr txBox="1"/>
          <p:nvPr/>
        </p:nvSpPr>
        <p:spPr>
          <a:xfrm>
            <a:off x="78500" y="5316953"/>
            <a:ext cx="2111027" cy="677108"/>
          </a:xfrm>
          <a:prstGeom prst="rect">
            <a:avLst/>
          </a:prstGeom>
          <a:solidFill>
            <a:srgbClr val="E7E6E6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Entrance</a:t>
            </a: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window –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titanium 10 µm foil</a:t>
            </a:r>
            <a:endParaRPr kumimoji="0" lang="ru-RU" sz="180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1" name="Straight Arrow Connector 30"/>
          <p:cNvCxnSpPr>
            <a:stCxn id="30" idx="0"/>
          </p:cNvCxnSpPr>
          <p:nvPr/>
        </p:nvCxnSpPr>
        <p:spPr>
          <a:xfrm flipV="1">
            <a:off x="1134014" y="4013201"/>
            <a:ext cx="1071424" cy="1303752"/>
          </a:xfrm>
          <a:prstGeom prst="straightConnector1">
            <a:avLst/>
          </a:prstGeom>
          <a:noFill/>
          <a:ln w="57150" cap="flat" cmpd="sng" algn="ctr">
            <a:solidFill>
              <a:sysClr val="windowText" lastClr="000000"/>
            </a:solidFill>
            <a:prstDash val="solid"/>
            <a:miter lim="800000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661082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09015"/>
            <a:ext cx="8229600" cy="605977"/>
          </a:xfrm>
        </p:spPr>
        <p:txBody>
          <a:bodyPr>
            <a:normAutofit fontScale="90000"/>
          </a:bodyPr>
          <a:lstStyle/>
          <a:p>
            <a:r>
              <a:rPr lang="en-US" dirty="0"/>
              <a:t>Simulated extraction efficiency through the 1st nozzle</a:t>
            </a:r>
            <a:br>
              <a:rPr lang="en-US" dirty="0"/>
            </a:b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July 10, 2017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2017 Science Week - ARIEL/ISAC Nuclear Physics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3512733-F38B-6A49-BC10-73E8D4B90B73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977419" y="1378424"/>
            <a:ext cx="2057400" cy="1231106"/>
          </a:xfrm>
          <a:prstGeom prst="rect">
            <a:avLst/>
          </a:prstGeom>
          <a:noFill/>
          <a:ln>
            <a:solidFill>
              <a:sysClr val="windowText" lastClr="000000"/>
            </a:solidFill>
          </a:ln>
        </p:spPr>
        <p:txBody>
          <a:bodyPr wrap="square" tIns="0" bIns="0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Peak-to-peak RF voltage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applied to the funnel electrodes</a:t>
            </a:r>
            <a:endParaRPr kumimoji="0" lang="ru-RU" sz="200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68399" y="5848348"/>
            <a:ext cx="49469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2000" b="1" dirty="0" smtClean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applied to the DC cage and funnel electrodes</a:t>
            </a:r>
            <a:endParaRPr lang="ru-RU" sz="2000" b="1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977420" y="2893325"/>
            <a:ext cx="2057400" cy="193899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2000" b="1" dirty="0" smtClean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Extraction times &lt; 4 ms </a:t>
            </a:r>
            <a:endParaRPr lang="en-US" sz="1800" b="1" dirty="0" smtClean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2000" b="1" dirty="0" smtClean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can be obtained for</a:t>
            </a:r>
          </a:p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2000" b="1" dirty="0" smtClean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all ions stopped in the cell</a:t>
            </a:r>
            <a:endParaRPr lang="ru-RU" sz="2000" b="1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13" name="Chart 1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19948405"/>
              </p:ext>
            </p:extLst>
          </p:nvPr>
        </p:nvGraphicFramePr>
        <p:xfrm>
          <a:off x="0" y="1079498"/>
          <a:ext cx="7137400" cy="47688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48443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bunching gas cell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July 10, 2017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2017 Science Week - ARIEL/ISAC Nuclear Physics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3512733-F38B-6A49-BC10-73E8D4B90B73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sp>
        <p:nvSpPr>
          <p:cNvPr id="6" name="TextBox 4"/>
          <p:cNvSpPr txBox="1">
            <a:spLocks noChangeArrowheads="1"/>
          </p:cNvSpPr>
          <p:nvPr/>
        </p:nvSpPr>
        <p:spPr bwMode="auto">
          <a:xfrm>
            <a:off x="5278439" y="2644972"/>
            <a:ext cx="1944687" cy="290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 anchor="ctr"/>
          <a:lstStyle>
            <a:lvl1pPr marL="742950" indent="-285750" algn="l">
              <a:buChar char="•"/>
              <a:defRPr sz="2800">
                <a:solidFill>
                  <a:schemeClr val="tx1"/>
                </a:solidFill>
                <a:latin typeface="MetaPlus" pitchFamily="34" charset="0"/>
              </a:defRPr>
            </a:lvl1pPr>
            <a:lvl2pPr marL="742950" indent="-285750" algn="l">
              <a:buChar char="–"/>
              <a:defRPr sz="2400">
                <a:solidFill>
                  <a:schemeClr val="tx1"/>
                </a:solidFill>
                <a:latin typeface="MetaPlus" pitchFamily="34" charset="0"/>
              </a:defRPr>
            </a:lvl2pPr>
            <a:lvl3pPr marL="1143000" indent="-228600" algn="l">
              <a:buChar char="•"/>
              <a:defRPr sz="2400">
                <a:solidFill>
                  <a:schemeClr val="tx1"/>
                </a:solidFill>
                <a:latin typeface="MetaPlus" pitchFamily="34" charset="0"/>
              </a:defRPr>
            </a:lvl3pPr>
            <a:lvl4pPr marL="1600200" indent="-228600" algn="l">
              <a:buChar char="–"/>
              <a:defRPr sz="2000">
                <a:solidFill>
                  <a:schemeClr val="tx1"/>
                </a:solidFill>
                <a:latin typeface="MetaPlus" pitchFamily="34" charset="0"/>
              </a:defRPr>
            </a:lvl4pPr>
            <a:lvl5pPr marL="2057400" indent="-228600" algn="l">
              <a:buChar char="»"/>
              <a:defRPr sz="2000">
                <a:solidFill>
                  <a:schemeClr val="tx1"/>
                </a:solidFill>
                <a:latin typeface="MetaPlus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MetaPlus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MetaPlus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MetaPlus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MetaPlus" pitchFamily="34" charset="0"/>
              </a:defRPr>
            </a:lvl9pPr>
          </a:lstStyle>
          <a:p>
            <a:pPr>
              <a:buFont typeface="Wingdings" panose="05000000000000000000" pitchFamily="2" charset="2"/>
              <a:buNone/>
            </a:pPr>
            <a:r>
              <a:rPr lang="en-US" altLang="ru-RU" sz="1800">
                <a:solidFill>
                  <a:prstClr val="white"/>
                </a:solidFill>
              </a:rPr>
              <a:t>E</a:t>
            </a:r>
            <a:r>
              <a:rPr lang="en-US" altLang="ru-RU" sz="1800" baseline="-25000">
                <a:solidFill>
                  <a:prstClr val="white"/>
                </a:solidFill>
              </a:rPr>
              <a:t>DC</a:t>
            </a:r>
            <a:r>
              <a:rPr lang="en-US" altLang="ru-RU" sz="1600">
                <a:solidFill>
                  <a:prstClr val="white"/>
                </a:solidFill>
              </a:rPr>
              <a:t> &gt; 80 V/cm</a:t>
            </a:r>
            <a:endParaRPr lang="ru-RU" altLang="ru-RU" sz="1600">
              <a:solidFill>
                <a:prstClr val="white"/>
              </a:solidFill>
            </a:endParaRPr>
          </a:p>
        </p:txBody>
      </p:sp>
      <p:cxnSp>
        <p:nvCxnSpPr>
          <p:cNvPr id="7" name="Straight Connector 9"/>
          <p:cNvCxnSpPr>
            <a:cxnSpLocks noChangeShapeType="1"/>
          </p:cNvCxnSpPr>
          <p:nvPr/>
        </p:nvCxnSpPr>
        <p:spPr bwMode="auto">
          <a:xfrm>
            <a:off x="7104064" y="2789435"/>
            <a:ext cx="287337" cy="1587"/>
          </a:xfrm>
          <a:prstGeom prst="line">
            <a:avLst/>
          </a:prstGeom>
          <a:noFill/>
          <a:ln w="19050" algn="ctr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36712"/>
            <a:ext cx="9134604" cy="390453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380558" y="4543988"/>
            <a:ext cx="1554480" cy="30777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tIns="0" bIns="0" rtlCol="0">
            <a:spAutoFit/>
          </a:bodyPr>
          <a:lstStyle/>
          <a:p>
            <a:pPr algn="ctr"/>
            <a:r>
              <a:rPr lang="en-US" sz="2000" b="1" dirty="0" smtClean="0"/>
              <a:t>DC cage</a:t>
            </a:r>
            <a:endParaRPr lang="ru-RU" sz="20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788019" y="1543286"/>
            <a:ext cx="3064933" cy="40011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He gas stopping cell</a:t>
            </a:r>
            <a:endParaRPr lang="ru-RU" sz="20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3950615" y="1640744"/>
            <a:ext cx="3657600" cy="40011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Extraction RF-only funnels</a:t>
            </a:r>
            <a:endParaRPr lang="ru-RU" sz="20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7398938" y="1164247"/>
            <a:ext cx="1735666" cy="40011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Ion </a:t>
            </a:r>
            <a:r>
              <a:rPr lang="en-US" sz="2000" b="1" dirty="0" err="1" smtClean="0"/>
              <a:t>buncher</a:t>
            </a:r>
            <a:endParaRPr lang="ru-RU" sz="2000" b="1" dirty="0"/>
          </a:p>
        </p:txBody>
      </p:sp>
      <p:grpSp>
        <p:nvGrpSpPr>
          <p:cNvPr id="27" name="Group 26"/>
          <p:cNvGrpSpPr/>
          <p:nvPr/>
        </p:nvGrpSpPr>
        <p:grpSpPr>
          <a:xfrm>
            <a:off x="1899477" y="2588537"/>
            <a:ext cx="2045753" cy="1205931"/>
            <a:chOff x="3441701" y="2356521"/>
            <a:chExt cx="2045753" cy="1205931"/>
          </a:xfrm>
        </p:grpSpPr>
        <p:sp>
          <p:nvSpPr>
            <p:cNvPr id="13" name="TextBox 12"/>
            <p:cNvSpPr txBox="1"/>
            <p:nvPr/>
          </p:nvSpPr>
          <p:spPr>
            <a:xfrm>
              <a:off x="3441701" y="2874664"/>
              <a:ext cx="2045753" cy="276999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txBody>
            <a:bodyPr wrap="none" tIns="0" bIns="0" rtlCol="0">
              <a:spAutoFit/>
            </a:bodyPr>
            <a:lstStyle/>
            <a:p>
              <a:r>
                <a:rPr lang="en-US" sz="1800" b="1" dirty="0" smtClean="0"/>
                <a:t>RF+DC 1</a:t>
              </a:r>
              <a:r>
                <a:rPr lang="en-US" sz="1800" b="1" baseline="30000" dirty="0" smtClean="0"/>
                <a:t>st</a:t>
              </a:r>
              <a:r>
                <a:rPr lang="en-US" sz="1800" b="1" dirty="0" smtClean="0"/>
                <a:t> funnel</a:t>
              </a:r>
              <a:endParaRPr lang="ru-RU" sz="1800" b="1" dirty="0"/>
            </a:p>
          </p:txBody>
        </p:sp>
        <p:cxnSp>
          <p:nvCxnSpPr>
            <p:cNvPr id="14" name="Straight Connector 13"/>
            <p:cNvCxnSpPr/>
            <p:nvPr/>
          </p:nvCxnSpPr>
          <p:spPr>
            <a:xfrm flipV="1">
              <a:off x="4312309" y="2356521"/>
              <a:ext cx="682799" cy="518143"/>
            </a:xfrm>
            <a:prstGeom prst="line">
              <a:avLst/>
            </a:prstGeom>
            <a:ln w="19050">
              <a:solidFill>
                <a:srgbClr val="FFFF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4343399" y="3153264"/>
              <a:ext cx="829129" cy="409188"/>
            </a:xfrm>
            <a:prstGeom prst="line">
              <a:avLst/>
            </a:prstGeom>
            <a:ln w="19050">
              <a:solidFill>
                <a:srgbClr val="FFFF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/>
          <p:cNvGrpSpPr/>
          <p:nvPr/>
        </p:nvGrpSpPr>
        <p:grpSpPr>
          <a:xfrm>
            <a:off x="1225885" y="2460306"/>
            <a:ext cx="1521995" cy="592123"/>
            <a:chOff x="1225885" y="2091810"/>
            <a:chExt cx="1521995" cy="592123"/>
          </a:xfrm>
        </p:grpSpPr>
        <p:sp>
          <p:nvSpPr>
            <p:cNvPr id="16" name="TextBox 15"/>
            <p:cNvSpPr txBox="1"/>
            <p:nvPr/>
          </p:nvSpPr>
          <p:spPr>
            <a:xfrm>
              <a:off x="1729653" y="2091810"/>
              <a:ext cx="1018227" cy="276999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txBody>
            <a:bodyPr wrap="none" tIns="0" bIns="0" rtlCol="0">
              <a:spAutoFit/>
            </a:bodyPr>
            <a:lstStyle/>
            <a:p>
              <a:r>
                <a:rPr lang="en-US" sz="1800" b="1" dirty="0" smtClean="0"/>
                <a:t>DC grid</a:t>
              </a:r>
              <a:endParaRPr lang="ru-RU" sz="1800" b="1" dirty="0"/>
            </a:p>
          </p:txBody>
        </p:sp>
        <p:cxnSp>
          <p:nvCxnSpPr>
            <p:cNvPr id="17" name="Straight Connector 16"/>
            <p:cNvCxnSpPr/>
            <p:nvPr/>
          </p:nvCxnSpPr>
          <p:spPr>
            <a:xfrm flipH="1">
              <a:off x="1225885" y="2368809"/>
              <a:ext cx="746456" cy="315124"/>
            </a:xfrm>
            <a:prstGeom prst="line">
              <a:avLst/>
            </a:prstGeom>
            <a:ln w="19050">
              <a:solidFill>
                <a:srgbClr val="FFFF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/>
          <p:cNvGrpSpPr/>
          <p:nvPr/>
        </p:nvGrpSpPr>
        <p:grpSpPr>
          <a:xfrm>
            <a:off x="860936" y="3602763"/>
            <a:ext cx="3013202" cy="521910"/>
            <a:chOff x="860936" y="3234267"/>
            <a:chExt cx="3013202" cy="521910"/>
          </a:xfrm>
        </p:grpSpPr>
        <p:sp>
          <p:nvSpPr>
            <p:cNvPr id="18" name="TextBox 17"/>
            <p:cNvSpPr txBox="1"/>
            <p:nvPr/>
          </p:nvSpPr>
          <p:spPr>
            <a:xfrm>
              <a:off x="1791517" y="3479178"/>
              <a:ext cx="2082621" cy="276999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txBody>
            <a:bodyPr wrap="none" tIns="0" bIns="0" rtlCol="0">
              <a:spAutoFit/>
            </a:bodyPr>
            <a:lstStyle/>
            <a:p>
              <a:r>
                <a:rPr lang="en-US" sz="1800" b="1" dirty="0">
                  <a:solidFill>
                    <a:srgbClr val="FF0000"/>
                  </a:solidFill>
                </a:rPr>
                <a:t>E</a:t>
              </a:r>
              <a:r>
                <a:rPr lang="en-US" sz="1800" b="1" dirty="0" smtClean="0">
                  <a:solidFill>
                    <a:srgbClr val="FF0000"/>
                  </a:solidFill>
                </a:rPr>
                <a:t>ntrance window</a:t>
              </a:r>
              <a:endParaRPr lang="ru-RU" sz="1800" b="1" dirty="0">
                <a:solidFill>
                  <a:srgbClr val="FF0000"/>
                </a:solidFill>
              </a:endParaRPr>
            </a:p>
          </p:txBody>
        </p:sp>
        <p:cxnSp>
          <p:nvCxnSpPr>
            <p:cNvPr id="19" name="Straight Arrow Connector 18"/>
            <p:cNvCxnSpPr/>
            <p:nvPr/>
          </p:nvCxnSpPr>
          <p:spPr>
            <a:xfrm flipH="1" flipV="1">
              <a:off x="860936" y="3234267"/>
              <a:ext cx="930581" cy="383410"/>
            </a:xfrm>
            <a:prstGeom prst="straightConnector1">
              <a:avLst/>
            </a:prstGeom>
            <a:ln w="158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/>
          <p:cNvSpPr txBox="1"/>
          <p:nvPr/>
        </p:nvSpPr>
        <p:spPr>
          <a:xfrm>
            <a:off x="4985107" y="2388482"/>
            <a:ext cx="9621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FFFF00"/>
                </a:solidFill>
              </a:rPr>
              <a:t>5 </a:t>
            </a:r>
            <a:r>
              <a:rPr lang="en-US" sz="1800" b="1" dirty="0" smtClean="0">
                <a:solidFill>
                  <a:srgbClr val="FFFF00"/>
                </a:solidFill>
              </a:rPr>
              <a:t>mbar</a:t>
            </a:r>
            <a:endParaRPr lang="ru-RU" sz="2000" b="1" dirty="0">
              <a:solidFill>
                <a:srgbClr val="FFFF0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840276" y="2331875"/>
            <a:ext cx="11400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FFFF00"/>
                </a:solidFill>
              </a:rPr>
              <a:t>0.8</a:t>
            </a:r>
            <a:r>
              <a:rPr lang="en-US" sz="2000" b="1" dirty="0" smtClean="0">
                <a:solidFill>
                  <a:srgbClr val="FFFF00"/>
                </a:solidFill>
              </a:rPr>
              <a:t> </a:t>
            </a:r>
            <a:r>
              <a:rPr lang="en-US" sz="1800" b="1" dirty="0" smtClean="0">
                <a:solidFill>
                  <a:srgbClr val="FFFF00"/>
                </a:solidFill>
              </a:rPr>
              <a:t>mbar</a:t>
            </a:r>
            <a:endParaRPr lang="ru-RU" sz="1800" b="1" dirty="0">
              <a:solidFill>
                <a:srgbClr val="FFFF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841267" y="2053261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FFFF00"/>
                </a:solidFill>
              </a:rPr>
              <a:t>3</a:t>
            </a:r>
            <a:r>
              <a:rPr lang="en-US" sz="1800" b="1" dirty="0" smtClean="0">
                <a:solidFill>
                  <a:srgbClr val="FFFF00"/>
                </a:solidFill>
                <a:latin typeface="Times New Roman"/>
                <a:cs typeface="Times New Roman"/>
              </a:rPr>
              <a:t>∙</a:t>
            </a:r>
            <a:r>
              <a:rPr lang="en-US" sz="1800" b="1" dirty="0" smtClean="0">
                <a:solidFill>
                  <a:srgbClr val="FFFF00"/>
                </a:solidFill>
              </a:rPr>
              <a:t>10</a:t>
            </a:r>
            <a:r>
              <a:rPr lang="en-US" sz="1800" b="1" baseline="30000" dirty="0" smtClean="0">
                <a:solidFill>
                  <a:srgbClr val="FFFF00"/>
                </a:solidFill>
              </a:rPr>
              <a:t>-4</a:t>
            </a:r>
            <a:r>
              <a:rPr lang="en-US" sz="1800" b="1" dirty="0" smtClean="0">
                <a:solidFill>
                  <a:srgbClr val="FFFF00"/>
                </a:solidFill>
              </a:rPr>
              <a:t> mbar</a:t>
            </a:r>
            <a:endParaRPr lang="ru-RU" sz="1800" b="1" dirty="0">
              <a:solidFill>
                <a:srgbClr val="FFFF0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257387" y="3386046"/>
            <a:ext cx="11961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FFFF00"/>
                </a:solidFill>
              </a:rPr>
              <a:t>300 mbar</a:t>
            </a:r>
            <a:endParaRPr lang="ru-RU" sz="2000" b="1" dirty="0">
              <a:solidFill>
                <a:srgbClr val="FFFF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874138" y="4543988"/>
            <a:ext cx="1371600" cy="461665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T</a:t>
            </a:r>
            <a:r>
              <a:rPr lang="en-US" sz="2400" b="1" dirty="0" smtClean="0">
                <a:solidFill>
                  <a:srgbClr val="FFFF00"/>
                </a:solidFill>
              </a:rPr>
              <a:t> </a:t>
            </a:r>
            <a:r>
              <a:rPr lang="en-US" sz="2400" b="1" dirty="0" smtClean="0"/>
              <a:t>= 70 K</a:t>
            </a:r>
            <a:endParaRPr lang="ru-RU" sz="2400" b="1" dirty="0"/>
          </a:p>
        </p:txBody>
      </p:sp>
    </p:spTree>
    <p:extLst>
      <p:ext uri="{BB962C8B-B14F-4D97-AF65-F5344CB8AC3E}">
        <p14:creationId xmlns:p14="http://schemas.microsoft.com/office/powerpoint/2010/main" val="264092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RF-funnel system for ion extraction &amp; bunching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July 10, 2017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2017 Science Week - ARIEL/ISAC Nuclear Physics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3512733-F38B-6A49-BC10-73E8D4B90B73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sp>
        <p:nvSpPr>
          <p:cNvPr id="16" name="TextBox 4"/>
          <p:cNvSpPr txBox="1">
            <a:spLocks noChangeArrowheads="1"/>
          </p:cNvSpPr>
          <p:nvPr/>
        </p:nvSpPr>
        <p:spPr bwMode="auto">
          <a:xfrm>
            <a:off x="5278439" y="2276476"/>
            <a:ext cx="1944687" cy="290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 anchor="ctr"/>
          <a:lstStyle>
            <a:lvl1pPr marL="742950" indent="-285750" algn="l">
              <a:buChar char="•"/>
              <a:defRPr sz="2800">
                <a:solidFill>
                  <a:schemeClr val="tx1"/>
                </a:solidFill>
                <a:latin typeface="MetaPlus" pitchFamily="34" charset="0"/>
              </a:defRPr>
            </a:lvl1pPr>
            <a:lvl2pPr marL="742950" indent="-285750" algn="l">
              <a:buChar char="–"/>
              <a:defRPr sz="2400">
                <a:solidFill>
                  <a:schemeClr val="tx1"/>
                </a:solidFill>
                <a:latin typeface="MetaPlus" pitchFamily="34" charset="0"/>
              </a:defRPr>
            </a:lvl2pPr>
            <a:lvl3pPr marL="1143000" indent="-228600" algn="l">
              <a:buChar char="•"/>
              <a:defRPr sz="2400">
                <a:solidFill>
                  <a:schemeClr val="tx1"/>
                </a:solidFill>
                <a:latin typeface="MetaPlus" pitchFamily="34" charset="0"/>
              </a:defRPr>
            </a:lvl3pPr>
            <a:lvl4pPr marL="1600200" indent="-228600" algn="l">
              <a:buChar char="–"/>
              <a:defRPr sz="2000">
                <a:solidFill>
                  <a:schemeClr val="tx1"/>
                </a:solidFill>
                <a:latin typeface="MetaPlus" pitchFamily="34" charset="0"/>
              </a:defRPr>
            </a:lvl4pPr>
            <a:lvl5pPr marL="2057400" indent="-228600" algn="l">
              <a:buChar char="»"/>
              <a:defRPr sz="2000">
                <a:solidFill>
                  <a:schemeClr val="tx1"/>
                </a:solidFill>
                <a:latin typeface="MetaPlus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MetaPlus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MetaPlus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MetaPlus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MetaPlus" pitchFamily="34" charset="0"/>
              </a:defRPr>
            </a:lvl9pPr>
          </a:lstStyle>
          <a:p>
            <a:pPr marL="742950" marR="0" lvl="0" indent="-28575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ru-RU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taPlus" pitchFamily="34" charset="0"/>
                <a:ea typeface="+mn-ea"/>
                <a:cs typeface="+mn-cs"/>
              </a:rPr>
              <a:t>E</a:t>
            </a:r>
            <a:r>
              <a:rPr kumimoji="0" lang="en-US" altLang="ru-RU" sz="1800" b="0" i="0" u="none" strike="noStrike" kern="0" cap="none" spc="0" normalizeH="0" baseline="-2500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taPlus" pitchFamily="34" charset="0"/>
                <a:ea typeface="+mn-ea"/>
                <a:cs typeface="+mn-cs"/>
              </a:rPr>
              <a:t>DC</a:t>
            </a:r>
            <a:r>
              <a:rPr kumimoji="0" lang="en-US" altLang="ru-RU" sz="1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taPlus" pitchFamily="34" charset="0"/>
                <a:ea typeface="+mn-ea"/>
                <a:cs typeface="+mn-cs"/>
              </a:rPr>
              <a:t> &gt; 80 V/cm</a:t>
            </a:r>
            <a:endParaRPr kumimoji="0" lang="ru-RU" altLang="ru-RU" sz="16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cxnSp>
        <p:nvCxnSpPr>
          <p:cNvPr id="17" name="Straight Connector 9"/>
          <p:cNvCxnSpPr>
            <a:cxnSpLocks noChangeShapeType="1"/>
          </p:cNvCxnSpPr>
          <p:nvPr/>
        </p:nvCxnSpPr>
        <p:spPr bwMode="auto">
          <a:xfrm>
            <a:off x="7104064" y="2420939"/>
            <a:ext cx="287337" cy="1587"/>
          </a:xfrm>
          <a:prstGeom prst="line">
            <a:avLst/>
          </a:prstGeom>
          <a:noFill/>
          <a:ln w="19050" algn="ctr">
            <a:solidFill>
              <a:sysClr val="window" lastClr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8" name="Text Box 3"/>
          <p:cNvSpPr txBox="1">
            <a:spLocks noChangeArrowheads="1"/>
          </p:cNvSpPr>
          <p:nvPr/>
        </p:nvSpPr>
        <p:spPr bwMode="auto">
          <a:xfrm>
            <a:off x="658782" y="1411061"/>
            <a:ext cx="6369050" cy="461962"/>
          </a:xfrm>
          <a:prstGeom prst="rect">
            <a:avLst/>
          </a:prstGeom>
          <a:solidFill>
            <a:srgbClr val="FFFF0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>
              <a:buChar char="•"/>
              <a:defRPr sz="2800">
                <a:solidFill>
                  <a:schemeClr val="tx1"/>
                </a:solidFill>
                <a:latin typeface="MetaPlus" pitchFamily="34" charset="0"/>
              </a:defRPr>
            </a:lvl1pPr>
            <a:lvl2pPr marL="742950" indent="-285750" algn="l">
              <a:buChar char="–"/>
              <a:defRPr sz="2400">
                <a:solidFill>
                  <a:schemeClr val="tx1"/>
                </a:solidFill>
                <a:latin typeface="MetaPlus" pitchFamily="34" charset="0"/>
              </a:defRPr>
            </a:lvl2pPr>
            <a:lvl3pPr marL="1143000" indent="-228600" algn="l">
              <a:buChar char="•"/>
              <a:defRPr sz="2400">
                <a:solidFill>
                  <a:schemeClr val="tx1"/>
                </a:solidFill>
                <a:latin typeface="MetaPlus" pitchFamily="34" charset="0"/>
              </a:defRPr>
            </a:lvl3pPr>
            <a:lvl4pPr marL="1600200" indent="-228600" algn="l">
              <a:buChar char="–"/>
              <a:defRPr sz="2000">
                <a:solidFill>
                  <a:schemeClr val="tx1"/>
                </a:solidFill>
                <a:latin typeface="MetaPlus" pitchFamily="34" charset="0"/>
              </a:defRPr>
            </a:lvl4pPr>
            <a:lvl5pPr marL="2057400" indent="-228600" algn="l">
              <a:buChar char="»"/>
              <a:defRPr sz="2000">
                <a:solidFill>
                  <a:schemeClr val="tx1"/>
                </a:solidFill>
                <a:latin typeface="MetaPlus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MetaPlus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MetaPlus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MetaPlus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MetaPlus" pitchFamily="34" charset="0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ru-RU" sz="2400" kern="0" dirty="0">
                <a:solidFill>
                  <a:srgbClr val="44546A"/>
                </a:solidFill>
                <a:ea typeface="+mn-ea"/>
                <a:cs typeface="+mn-cs"/>
              </a:rPr>
              <a:t>G</a:t>
            </a:r>
            <a:r>
              <a:rPr kumimoji="0" lang="en-US" altLang="ru-RU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MetaPlus" pitchFamily="34" charset="0"/>
                <a:ea typeface="+mn-ea"/>
                <a:cs typeface="+mn-cs"/>
              </a:rPr>
              <a:t>as </a:t>
            </a:r>
            <a:r>
              <a:rPr kumimoji="0" lang="en-US" altLang="ru-RU" sz="2400" b="0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MetaPlus" pitchFamily="34" charset="0"/>
                <a:ea typeface="+mn-ea"/>
                <a:cs typeface="+mn-cs"/>
              </a:rPr>
              <a:t>dynamic </a:t>
            </a:r>
            <a:r>
              <a:rPr kumimoji="0" lang="en-US" altLang="ru-RU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MetaPlus" pitchFamily="34" charset="0"/>
                <a:ea typeface="+mn-ea"/>
                <a:cs typeface="+mn-cs"/>
              </a:rPr>
              <a:t>simulation for velocity flow field</a:t>
            </a:r>
            <a:endParaRPr kumimoji="0" lang="de-DE" altLang="ru-RU" sz="2400" b="0" i="0" u="none" strike="noStrike" kern="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MetaPlus" pitchFamily="34" charset="0"/>
              <a:ea typeface="+mn-ea"/>
              <a:cs typeface="+mn-c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506270" y="2297454"/>
            <a:ext cx="1637730" cy="2031325"/>
          </a:xfrm>
          <a:prstGeom prst="rect">
            <a:avLst/>
          </a:prstGeom>
          <a:gradFill>
            <a:gsLst>
              <a:gs pos="0">
                <a:srgbClr val="5B9BD5">
                  <a:tint val="66000"/>
                  <a:satMod val="160000"/>
                </a:srgbClr>
              </a:gs>
              <a:gs pos="50000">
                <a:srgbClr val="5B9BD5">
                  <a:tint val="44500"/>
                  <a:satMod val="160000"/>
                </a:srgbClr>
              </a:gs>
              <a:gs pos="100000">
                <a:srgbClr val="5B9BD5">
                  <a:tint val="23500"/>
                  <a:satMod val="160000"/>
                </a:srgbClr>
              </a:gs>
            </a:gsLst>
            <a:lin ang="5400000" scaled="0"/>
          </a:gradFill>
          <a:ln w="19050">
            <a:solidFill>
              <a:sysClr val="windowText" lastClr="000000"/>
            </a:solidFill>
          </a:ln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Extraction lens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is placed  at 10 mm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downstream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4</a:t>
            </a:r>
            <a:r>
              <a:rPr kumimoji="0" lang="en-US" sz="1800" b="1" i="0" u="none" strike="noStrike" kern="0" cap="none" spc="0" normalizeH="0" baseline="3000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</a:t>
            </a: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funnel exit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(not shown)</a:t>
            </a:r>
            <a:endParaRPr kumimoji="0" lang="ru-RU" sz="180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6" y="1966312"/>
            <a:ext cx="7491984" cy="4097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593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Bunched operation for </a:t>
            </a:r>
            <a:r>
              <a:rPr lang="en-US" baseline="30000" dirty="0" smtClean="0"/>
              <a:t>100</a:t>
            </a:r>
            <a:r>
              <a:rPr lang="en-US" dirty="0" smtClean="0"/>
              <a:t>Sn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July 10, 2017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2017 Science Week - ARIEL/ISAC Nuclear Physics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3512733-F38B-6A49-BC10-73E8D4B90B73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518708" y="954668"/>
            <a:ext cx="6106584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b="1" dirty="0" smtClean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Time-of-flight spectrum of the extracted beam</a:t>
            </a:r>
            <a:endParaRPr lang="ru-RU" b="1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13" name="Chart 1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29100302"/>
              </p:ext>
            </p:extLst>
          </p:nvPr>
        </p:nvGraphicFramePr>
        <p:xfrm>
          <a:off x="1381654" y="1549400"/>
          <a:ext cx="6380693" cy="470005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815965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38225" y="1300162"/>
            <a:ext cx="7067550" cy="4791075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masses tell us?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July 10, 2017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2017 Science Week - ARIEL/ISAC Nuclear Physics</a:t>
            </a:r>
            <a:endParaRPr lang="en-US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0" y="827755"/>
            <a:ext cx="3736428" cy="56203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rgbClr val="113F7C"/>
                </a:solidFill>
                <a:latin typeface="Myriad Pro"/>
                <a:ea typeface="ＭＳ Ｐゴシック" pitchFamily="-109" charset="-128"/>
                <a:cs typeface="Myriad Pro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2400">
                <a:solidFill>
                  <a:srgbClr val="4F4946"/>
                </a:solidFill>
                <a:latin typeface="Myriad Pro"/>
                <a:ea typeface="ＭＳ Ｐゴシック" pitchFamily="-109" charset="-128"/>
                <a:cs typeface="Myriad Pro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rgbClr val="4F4946"/>
                </a:solidFill>
                <a:latin typeface="Myriad Pro"/>
                <a:ea typeface="ＭＳ Ｐゴシック" pitchFamily="-109" charset="-128"/>
                <a:cs typeface="Myriad Pro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1800">
                <a:solidFill>
                  <a:srgbClr val="4F4946"/>
                </a:solidFill>
                <a:latin typeface="+mj-lt"/>
                <a:ea typeface="ＭＳ Ｐゴシック" pitchFamily="-109" charset="-128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1600">
                <a:solidFill>
                  <a:srgbClr val="4F4946"/>
                </a:solidFill>
                <a:latin typeface="+mj-lt"/>
                <a:ea typeface="ＭＳ Ｐゴシック" pitchFamily="-109" charset="-128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+mn-lt"/>
                <a:ea typeface="ＭＳ Ｐゴシック" pitchFamily="-109" charset="-128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+mn-lt"/>
                <a:ea typeface="ＭＳ Ｐゴシック" pitchFamily="-109" charset="-128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+mn-lt"/>
                <a:ea typeface="ＭＳ Ｐゴシック" pitchFamily="-109" charset="-128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800000"/>
                </a:solidFill>
                <a:latin typeface="+mn-lt"/>
                <a:ea typeface="ＭＳ Ｐゴシック" pitchFamily="-109" charset="-128"/>
              </a:defRPr>
            </a:lvl9pPr>
          </a:lstStyle>
          <a:p>
            <a:r>
              <a:rPr lang="en-US" dirty="0" smtClean="0"/>
              <a:t>Nuclear Masses of Rare Isotopes:</a:t>
            </a:r>
          </a:p>
          <a:p>
            <a:pPr lvl="1"/>
            <a:r>
              <a:rPr lang="en-US" dirty="0" smtClean="0"/>
              <a:t>Magic numbers of exotic nuclei (</a:t>
            </a:r>
            <a:r>
              <a:rPr lang="en-US" dirty="0"/>
              <a:t>new shell closures</a:t>
            </a:r>
            <a:r>
              <a:rPr lang="en-US" dirty="0" smtClean="0"/>
              <a:t>)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R</a:t>
            </a:r>
            <a:r>
              <a:rPr lang="en-US" dirty="0"/>
              <a:t>-process waiting </a:t>
            </a:r>
            <a:r>
              <a:rPr lang="en-US" dirty="0" smtClean="0"/>
              <a:t>points</a:t>
            </a:r>
            <a:endParaRPr lang="en-US" dirty="0"/>
          </a:p>
          <a:p>
            <a:pPr lvl="1"/>
            <a:r>
              <a:rPr lang="en-US" dirty="0" smtClean="0"/>
              <a:t>Inform theory</a:t>
            </a:r>
          </a:p>
          <a:p>
            <a:pPr lvl="1"/>
            <a:r>
              <a:rPr lang="en-US" dirty="0" smtClean="0"/>
              <a:t>CKM matrix</a:t>
            </a:r>
          </a:p>
          <a:p>
            <a:pPr lvl="1">
              <a:buFont typeface="Arial"/>
              <a:buNone/>
            </a:pPr>
            <a:endParaRPr lang="en-US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4687946" y="5985024"/>
            <a:ext cx="3200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Calibri" panose="020F0502020204030204" pitchFamily="34" charset="0"/>
              </a:rPr>
              <a:t>Slide courtesy of B. Kootte</a:t>
            </a:r>
            <a:endParaRPr lang="en-US" sz="1600" i="1" dirty="0">
              <a:latin typeface="Calibri" panose="020F0502020204030204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6A7D6E3-EA9D-E741-9881-B35FD4502932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523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Bunched operation for </a:t>
            </a:r>
            <a:r>
              <a:rPr lang="en-US" baseline="30000" dirty="0" smtClean="0"/>
              <a:t>100</a:t>
            </a:r>
            <a:r>
              <a:rPr lang="en-US" dirty="0" smtClean="0"/>
              <a:t>Sn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July 10, 2017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2017 Science Week - ARIEL/ISAC Nuclear Physics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3512733-F38B-6A49-BC10-73E8D4B90B73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graphicFrame>
        <p:nvGraphicFramePr>
          <p:cNvPr id="10" name="Chart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502246"/>
              </p:ext>
            </p:extLst>
          </p:nvPr>
        </p:nvGraphicFramePr>
        <p:xfrm>
          <a:off x="995098" y="1541267"/>
          <a:ext cx="7153805" cy="4639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1445684" y="992199"/>
            <a:ext cx="6252633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b="1" dirty="0" smtClean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Axial velocity  spectrum of the extracted bunch</a:t>
            </a:r>
            <a:endParaRPr lang="ru-RU" b="1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86141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Bunched operation for </a:t>
            </a:r>
            <a:r>
              <a:rPr lang="en-US" baseline="30000" dirty="0" smtClean="0"/>
              <a:t>100</a:t>
            </a:r>
            <a:r>
              <a:rPr lang="en-US" dirty="0" smtClean="0"/>
              <a:t>Sn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July 10, 2017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2017 Science Week - ARIEL/ISAC Nuclear Physics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3512733-F38B-6A49-BC10-73E8D4B90B73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339850" y="1036134"/>
            <a:ext cx="6464300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b="1" dirty="0" smtClean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Radial velocity  spectrum of the extracted bunch</a:t>
            </a:r>
            <a:endParaRPr lang="ru-RU" b="1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9" name="Chart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88911470"/>
              </p:ext>
            </p:extLst>
          </p:nvPr>
        </p:nvGraphicFramePr>
        <p:xfrm>
          <a:off x="915723" y="1583268"/>
          <a:ext cx="7312554" cy="46312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326027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6412"/>
            <a:ext cx="8229600" cy="4949588"/>
          </a:xfrm>
        </p:spPr>
        <p:txBody>
          <a:bodyPr>
            <a:normAutofit lnSpcReduction="10000"/>
          </a:bodyPr>
          <a:lstStyle/>
          <a:p>
            <a:r>
              <a:rPr lang="en-US" dirty="0" err="1" smtClean="0"/>
              <a:t>EMMATrap</a:t>
            </a:r>
            <a:r>
              <a:rPr lang="en-US" dirty="0" smtClean="0"/>
              <a:t> allows measurement of very exotic isotopes that are inaccessible through ISAC</a:t>
            </a:r>
          </a:p>
          <a:p>
            <a:r>
              <a:rPr lang="en-US" dirty="0"/>
              <a:t>Ion extraction development using </a:t>
            </a:r>
            <a:r>
              <a:rPr lang="en-US" dirty="0" smtClean="0"/>
              <a:t>RF-gas catcher and </a:t>
            </a:r>
            <a:r>
              <a:rPr lang="en-US" dirty="0" err="1" smtClean="0"/>
              <a:t>buncher</a:t>
            </a:r>
            <a:r>
              <a:rPr lang="en-US" dirty="0" smtClean="0"/>
              <a:t> </a:t>
            </a:r>
            <a:r>
              <a:rPr lang="en-US" dirty="0"/>
              <a:t>at McGill in collaboration with V. </a:t>
            </a:r>
            <a:r>
              <a:rPr lang="en-US" dirty="0" smtClean="0"/>
              <a:t>Varentsov</a:t>
            </a:r>
          </a:p>
          <a:p>
            <a:pPr lvl="1"/>
            <a:r>
              <a:rPr lang="en-US" dirty="0" smtClean="0"/>
              <a:t>New device allows for a compact installation and removal at EMMA focal plane</a:t>
            </a:r>
            <a:endParaRPr lang="en-US" dirty="0"/>
          </a:p>
          <a:p>
            <a:r>
              <a:rPr lang="en-US" dirty="0" smtClean="0"/>
              <a:t>Many </a:t>
            </a:r>
            <a:r>
              <a:rPr lang="en-US" dirty="0" smtClean="0"/>
              <a:t>techniques </a:t>
            </a:r>
            <a:r>
              <a:rPr lang="en-US" dirty="0" smtClean="0"/>
              <a:t>EMMATrap </a:t>
            </a:r>
            <a:r>
              <a:rPr lang="en-US" dirty="0" smtClean="0"/>
              <a:t>well established at radioactive ion </a:t>
            </a:r>
            <a:r>
              <a:rPr lang="en-US" dirty="0" smtClean="0"/>
              <a:t>facilities </a:t>
            </a:r>
            <a:endParaRPr lang="en-US" dirty="0" smtClean="0"/>
          </a:p>
          <a:p>
            <a:r>
              <a:rPr lang="en-US" dirty="0" smtClean="0"/>
              <a:t>Removal of Penning trap allows for earlier operation</a:t>
            </a:r>
          </a:p>
          <a:p>
            <a:pPr lvl="1"/>
            <a:r>
              <a:rPr lang="en-US" dirty="0" smtClean="0"/>
              <a:t>More flexible 5-year plan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July 10, 2017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2017 Science Week - ARIEL/ISAC Nuclear Physics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6A7D6E3-EA9D-E741-9881-B35FD4502932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143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ddlascar\Google Drive\Sr_LOI\figs\path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1962" y="1295400"/>
            <a:ext cx="6142038" cy="5562600"/>
          </a:xfrm>
          <a:prstGeom prst="snip2DiagRect">
            <a:avLst>
              <a:gd name="adj1" fmla="val 50000"/>
              <a:gd name="adj2" fmla="val 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0" t="9405" r="43542" b="8705"/>
          <a:stretch/>
        </p:blipFill>
        <p:spPr bwMode="auto">
          <a:xfrm>
            <a:off x="229863" y="685800"/>
            <a:ext cx="4570737" cy="3880399"/>
          </a:xfrm>
          <a:prstGeom prst="snip2DiagRect">
            <a:avLst>
              <a:gd name="adj1" fmla="val 14522"/>
              <a:gd name="adj2" fmla="val 0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868363"/>
          </a:xfrm>
        </p:spPr>
        <p:txBody>
          <a:bodyPr/>
          <a:lstStyle/>
          <a:p>
            <a:r>
              <a:rPr lang="en-US" dirty="0" smtClean="0"/>
              <a:t>The </a:t>
            </a:r>
            <a:r>
              <a:rPr lang="en-US" i="1" dirty="0" err="1" smtClean="0"/>
              <a:t>rp</a:t>
            </a:r>
            <a:r>
              <a:rPr lang="en-US" dirty="0" smtClean="0"/>
              <a:t>-process case </a:t>
            </a:r>
            <a:r>
              <a:rPr lang="en-US" baseline="30000" dirty="0" smtClean="0"/>
              <a:t>70</a:t>
            </a:r>
            <a:r>
              <a:rPr lang="en-US" dirty="0" smtClean="0"/>
              <a:t>Kr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943600" y="2971800"/>
            <a:ext cx="1219200" cy="1669562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H="1" flipV="1">
            <a:off x="685800" y="4566199"/>
            <a:ext cx="5257802" cy="75163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5608953" y="550161"/>
            <a:ext cx="2286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aseline="30000" dirty="0" smtClean="0">
                <a:latin typeface="+mj-lt"/>
              </a:rPr>
              <a:t>38</a:t>
            </a:r>
            <a:r>
              <a:rPr lang="en-US" sz="3200" dirty="0" smtClean="0">
                <a:latin typeface="+mj-lt"/>
              </a:rPr>
              <a:t>K + </a:t>
            </a:r>
            <a:r>
              <a:rPr lang="en-US" sz="3200" baseline="30000" dirty="0" smtClean="0">
                <a:latin typeface="+mj-lt"/>
              </a:rPr>
              <a:t>40</a:t>
            </a:r>
            <a:r>
              <a:rPr lang="en-US" sz="3200" dirty="0" smtClean="0">
                <a:latin typeface="+mj-lt"/>
              </a:rPr>
              <a:t>Ca</a:t>
            </a:r>
          </a:p>
          <a:p>
            <a:pPr algn="ctr"/>
            <a:r>
              <a:rPr lang="en-US" sz="3200" dirty="0" smtClean="0">
                <a:latin typeface="+mj-lt"/>
              </a:rPr>
              <a:t>200 MeV</a:t>
            </a:r>
            <a:endParaRPr lang="en-US" sz="3200" dirty="0">
              <a:latin typeface="+mj-lt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410250" y="723900"/>
            <a:ext cx="1452219" cy="1638300"/>
            <a:chOff x="3962400" y="1905000"/>
            <a:chExt cx="1549989" cy="1772528"/>
          </a:xfrm>
        </p:grpSpPr>
        <p:sp>
          <p:nvSpPr>
            <p:cNvPr id="14" name="Rectangle 13"/>
            <p:cNvSpPr/>
            <p:nvPr/>
          </p:nvSpPr>
          <p:spPr>
            <a:xfrm>
              <a:off x="3962400" y="2209800"/>
              <a:ext cx="365760" cy="365760"/>
            </a:xfrm>
            <a:prstGeom prst="rect">
              <a:avLst/>
            </a:prstGeom>
            <a:solidFill>
              <a:srgbClr val="0070C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3962400" y="2575728"/>
              <a:ext cx="365760" cy="365760"/>
            </a:xfrm>
            <a:prstGeom prst="rect">
              <a:avLst/>
            </a:prstGeom>
            <a:solidFill>
              <a:srgbClr val="92D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962400" y="2941656"/>
              <a:ext cx="365760" cy="365760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3962400" y="3311768"/>
              <a:ext cx="365760" cy="365760"/>
            </a:xfrm>
            <a:prstGeom prst="rect">
              <a:avLst/>
            </a:prstGeom>
            <a:solidFill>
              <a:srgbClr val="FF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/>
                <p:cNvSpPr txBox="1"/>
                <p:nvPr/>
              </p:nvSpPr>
              <p:spPr>
                <a:xfrm>
                  <a:off x="4327794" y="3319046"/>
                  <a:ext cx="904669" cy="34964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500" b="0" i="1" smtClean="0">
                            <a:latin typeface="Cambria Math"/>
                          </a:rPr>
                          <m:t>𝜎</m:t>
                        </m:r>
                        <m:r>
                          <a:rPr lang="en-US" sz="1500" b="0" i="1" smtClean="0">
                            <a:latin typeface="Cambria Math"/>
                          </a:rPr>
                          <m:t>&lt;0.1</m:t>
                        </m:r>
                      </m:oMath>
                    </m:oMathPara>
                  </a14:m>
                  <a:endParaRPr lang="en-US" sz="1500" dirty="0"/>
                </a:p>
              </p:txBody>
            </p:sp>
          </mc:Choice>
          <mc:Fallback xmlns="">
            <p:sp>
              <p:nvSpPr>
                <p:cNvPr id="19" name="TextBox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27794" y="3319046"/>
                  <a:ext cx="904669" cy="349642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/>
                <p:cNvSpPr txBox="1"/>
                <p:nvPr/>
              </p:nvSpPr>
              <p:spPr>
                <a:xfrm>
                  <a:off x="4262121" y="2971800"/>
                  <a:ext cx="1250268" cy="35796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500" b="0" i="1" smtClean="0">
                            <a:latin typeface="Cambria Math"/>
                          </a:rPr>
                          <m:t>0.1&lt;</m:t>
                        </m:r>
                        <m:r>
                          <a:rPr lang="en-US" sz="1500" b="0" i="1" smtClean="0">
                            <a:latin typeface="Cambria Math"/>
                          </a:rPr>
                          <m:t>𝜎</m:t>
                        </m:r>
                        <m:r>
                          <a:rPr lang="en-US" sz="1500" b="0" i="1" smtClean="0">
                            <a:latin typeface="Cambria Math"/>
                          </a:rPr>
                          <m:t>&lt;5</m:t>
                        </m:r>
                      </m:oMath>
                    </m:oMathPara>
                  </a14:m>
                  <a:endParaRPr lang="en-US" sz="1500" dirty="0"/>
                </a:p>
              </p:txBody>
            </p:sp>
          </mc:Choice>
          <mc:Fallback xmlns="">
            <p:sp>
              <p:nvSpPr>
                <p:cNvPr id="21" name="TextBox 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62121" y="2971800"/>
                  <a:ext cx="1250268" cy="357967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/>
                <p:cNvSpPr txBox="1"/>
                <p:nvPr/>
              </p:nvSpPr>
              <p:spPr>
                <a:xfrm>
                  <a:off x="4267785" y="2590801"/>
                  <a:ext cx="1208669" cy="35796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500" i="1" smtClean="0">
                            <a:latin typeface="Cambria Math"/>
                          </a:rPr>
                          <m:t>5</m:t>
                        </m:r>
                        <m:r>
                          <a:rPr lang="en-US" sz="1500" b="0" i="1" smtClean="0">
                            <a:latin typeface="Cambria Math"/>
                          </a:rPr>
                          <m:t>&lt;</m:t>
                        </m:r>
                        <m:r>
                          <a:rPr lang="en-US" sz="1500" b="0" i="1" smtClean="0">
                            <a:latin typeface="Cambria Math"/>
                          </a:rPr>
                          <m:t>𝜎</m:t>
                        </m:r>
                        <m:r>
                          <a:rPr lang="en-US" sz="1500" b="0" i="1" smtClean="0">
                            <a:latin typeface="Cambria Math"/>
                          </a:rPr>
                          <m:t>&lt;25</m:t>
                        </m:r>
                      </m:oMath>
                    </m:oMathPara>
                  </a14:m>
                  <a:endParaRPr lang="en-US" sz="1500" dirty="0"/>
                </a:p>
              </p:txBody>
            </p:sp>
          </mc:Choice>
          <mc:Fallback xmlns="">
            <p:sp>
              <p:nvSpPr>
                <p:cNvPr id="22" name="TextBox 2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67785" y="2590801"/>
                  <a:ext cx="1208669" cy="357967"/>
                </a:xfrm>
                <a:prstGeom prst="rect">
                  <a:avLst/>
                </a:prstGeom>
                <a:blipFill rotWithShape="1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/>
                <p:cNvSpPr txBox="1"/>
                <p:nvPr/>
              </p:nvSpPr>
              <p:spPr>
                <a:xfrm>
                  <a:off x="4278871" y="2209800"/>
                  <a:ext cx="838215" cy="35796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500" b="0" i="1" smtClean="0">
                            <a:latin typeface="Cambria Math"/>
                          </a:rPr>
                          <m:t>2</m:t>
                        </m:r>
                        <m:r>
                          <a:rPr lang="en-US" sz="1500" i="1" smtClean="0">
                            <a:latin typeface="Cambria Math"/>
                          </a:rPr>
                          <m:t>5</m:t>
                        </m:r>
                        <m:r>
                          <a:rPr lang="en-US" sz="1500" b="0" i="1" smtClean="0">
                            <a:latin typeface="Cambria Math"/>
                          </a:rPr>
                          <m:t>&lt;</m:t>
                        </m:r>
                        <m:r>
                          <a:rPr lang="en-US" sz="1500" b="0" i="1" smtClean="0">
                            <a:latin typeface="Cambria Math"/>
                          </a:rPr>
                          <m:t>𝜎</m:t>
                        </m:r>
                      </m:oMath>
                    </m:oMathPara>
                  </a14:m>
                  <a:endParaRPr lang="en-US" sz="1500" dirty="0"/>
                </a:p>
              </p:txBody>
            </p:sp>
          </mc:Choice>
          <mc:Fallback xmlns="">
            <p:sp>
              <p:nvSpPr>
                <p:cNvPr id="23" name="TextBox 2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78871" y="2209800"/>
                  <a:ext cx="838215" cy="357967"/>
                </a:xfrm>
                <a:prstGeom prst="rect">
                  <a:avLst/>
                </a:prstGeom>
                <a:blipFill rotWithShape="1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/>
                <p:cNvSpPr txBox="1"/>
                <p:nvPr/>
              </p:nvSpPr>
              <p:spPr>
                <a:xfrm>
                  <a:off x="4343400" y="1905000"/>
                  <a:ext cx="838947" cy="35796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500" b="0" i="1" smtClean="0">
                            <a:latin typeface="Cambria Math"/>
                          </a:rPr>
                          <m:t>𝜎</m:t>
                        </m:r>
                        <m:r>
                          <m:rPr>
                            <m:nor/>
                          </m:rPr>
                          <a:rPr lang="en-US" sz="1500" b="0" i="0" smtClean="0">
                            <a:latin typeface="Cambria Math"/>
                          </a:rPr>
                          <m:t> (</m:t>
                        </m:r>
                        <m:r>
                          <m:rPr>
                            <m:nor/>
                          </m:rPr>
                          <a:rPr lang="en-US" sz="1500" b="0" i="0" smtClean="0">
                            <a:latin typeface="Cambria Math"/>
                          </a:rPr>
                          <m:t>mb</m:t>
                        </m:r>
                        <m:r>
                          <m:rPr>
                            <m:nor/>
                          </m:rPr>
                          <a:rPr lang="en-US" sz="1500" b="0" i="0" smtClean="0">
                            <a:latin typeface="Cambria Math"/>
                          </a:rPr>
                          <m:t>)</m:t>
                        </m:r>
                      </m:oMath>
                    </m:oMathPara>
                  </a14:m>
                  <a:endParaRPr lang="en-US" sz="1500" dirty="0"/>
                </a:p>
              </p:txBody>
            </p:sp>
          </mc:Choice>
          <mc:Fallback xmlns="">
            <p:sp>
              <p:nvSpPr>
                <p:cNvPr id="24" name="TextBox 2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43400" y="1905000"/>
                  <a:ext cx="838947" cy="357967"/>
                </a:xfrm>
                <a:prstGeom prst="rect">
                  <a:avLst/>
                </a:prstGeom>
                <a:blipFill rotWithShape="1">
                  <a:blip r:embed="rId8"/>
                  <a:stretch>
                    <a:fillRect b="-740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0" name="Group 29" hidden="1"/>
          <p:cNvGrpSpPr/>
          <p:nvPr/>
        </p:nvGrpSpPr>
        <p:grpSpPr>
          <a:xfrm>
            <a:off x="2148602" y="4914399"/>
            <a:ext cx="807716" cy="795392"/>
            <a:chOff x="196334" y="4341809"/>
            <a:chExt cx="807716" cy="795392"/>
          </a:xfrm>
        </p:grpSpPr>
        <p:cxnSp>
          <p:nvCxnSpPr>
            <p:cNvPr id="12" name="Straight Arrow Connector 11"/>
            <p:cNvCxnSpPr/>
            <p:nvPr/>
          </p:nvCxnSpPr>
          <p:spPr>
            <a:xfrm flipV="1">
              <a:off x="381000" y="4613835"/>
              <a:ext cx="0" cy="49400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 rot="16200000">
              <a:off x="234966" y="4303177"/>
              <a:ext cx="2920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Z</a:t>
              </a:r>
              <a:endParaRPr lang="en-US" dirty="0"/>
            </a:p>
          </p:txBody>
        </p:sp>
        <p:cxnSp>
          <p:nvCxnSpPr>
            <p:cNvPr id="25" name="Straight Arrow Connector 24"/>
            <p:cNvCxnSpPr/>
            <p:nvPr/>
          </p:nvCxnSpPr>
          <p:spPr>
            <a:xfrm rot="5400000" flipV="1">
              <a:off x="628003" y="4860838"/>
              <a:ext cx="0" cy="49400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670304" y="4767869"/>
              <a:ext cx="3337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</a:t>
              </a:r>
              <a:endParaRPr lang="en-US" dirty="0"/>
            </a:p>
          </p:txBody>
        </p:sp>
      </p:grpSp>
      <p:sp>
        <p:nvSpPr>
          <p:cNvPr id="27" name="Rectangle 26"/>
          <p:cNvSpPr/>
          <p:nvPr/>
        </p:nvSpPr>
        <p:spPr>
          <a:xfrm>
            <a:off x="228600" y="533400"/>
            <a:ext cx="4572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/>
          <p:cNvCxnSpPr/>
          <p:nvPr/>
        </p:nvCxnSpPr>
        <p:spPr>
          <a:xfrm flipH="1" flipV="1">
            <a:off x="4145423" y="854091"/>
            <a:ext cx="3017379" cy="2117711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Table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6851390"/>
              </p:ext>
            </p:extLst>
          </p:nvPr>
        </p:nvGraphicFramePr>
        <p:xfrm>
          <a:off x="82249" y="685800"/>
          <a:ext cx="245586" cy="3878006"/>
        </p:xfrm>
        <a:graphic>
          <a:graphicData uri="http://schemas.openxmlformats.org/drawingml/2006/table">
            <a:tbl>
              <a:tblPr firstRow="1" bandRow="1"/>
              <a:tblGrid>
                <a:gridCol w="245586"/>
              </a:tblGrid>
              <a:tr h="352546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err="1" smtClean="0"/>
                        <a:t>Rb</a:t>
                      </a:r>
                      <a:endParaRPr lang="en-US" sz="1000" dirty="0" smtClean="0"/>
                    </a:p>
                  </a:txBody>
                  <a:tcPr vert="vert27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52546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Kr</a:t>
                      </a:r>
                      <a:endParaRPr lang="en-US" sz="1000" dirty="0"/>
                    </a:p>
                  </a:txBody>
                  <a:tcPr vert="vert27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52546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Br</a:t>
                      </a:r>
                      <a:endParaRPr lang="en-US" sz="1000" dirty="0"/>
                    </a:p>
                  </a:txBody>
                  <a:tcPr vert="vert27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52546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Se</a:t>
                      </a:r>
                      <a:endParaRPr lang="en-US" sz="1000" dirty="0"/>
                    </a:p>
                  </a:txBody>
                  <a:tcPr vert="vert27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52546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As</a:t>
                      </a:r>
                      <a:endParaRPr lang="en-US" sz="1000" dirty="0"/>
                    </a:p>
                  </a:txBody>
                  <a:tcPr vert="vert27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52546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Ge</a:t>
                      </a:r>
                      <a:endParaRPr lang="en-US" sz="1000" dirty="0"/>
                    </a:p>
                  </a:txBody>
                  <a:tcPr vert="vert27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52546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Ga</a:t>
                      </a:r>
                      <a:endParaRPr lang="en-US" sz="1000" dirty="0"/>
                    </a:p>
                  </a:txBody>
                  <a:tcPr vert="vert27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52546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Zn</a:t>
                      </a:r>
                      <a:endParaRPr lang="en-US" sz="1000" dirty="0"/>
                    </a:p>
                  </a:txBody>
                  <a:tcPr vert="vert27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52546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Cu</a:t>
                      </a:r>
                      <a:endParaRPr lang="en-US" sz="1000" dirty="0"/>
                    </a:p>
                  </a:txBody>
                  <a:tcPr vert="vert27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52546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Ni</a:t>
                      </a:r>
                      <a:endParaRPr lang="en-US" sz="1000" dirty="0"/>
                    </a:p>
                  </a:txBody>
                  <a:tcPr vert="vert27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52546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Co</a:t>
                      </a:r>
                      <a:endParaRPr lang="en-US" sz="1000" dirty="0"/>
                    </a:p>
                  </a:txBody>
                  <a:tcPr vert="vert27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1" name="TextBox 30"/>
          <p:cNvSpPr txBox="1"/>
          <p:nvPr/>
        </p:nvSpPr>
        <p:spPr>
          <a:xfrm>
            <a:off x="2686276" y="1143000"/>
            <a:ext cx="4174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aseline="30000" dirty="0" smtClean="0">
                <a:solidFill>
                  <a:schemeClr val="bg1"/>
                </a:solidFill>
              </a:rPr>
              <a:t>70</a:t>
            </a:r>
            <a:r>
              <a:rPr lang="en-US" sz="1400" dirty="0" smtClean="0">
                <a:solidFill>
                  <a:schemeClr val="bg1"/>
                </a:solidFill>
              </a:rPr>
              <a:t>Kr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884966" y="4703338"/>
            <a:ext cx="325903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u="sng" dirty="0" smtClean="0">
                <a:latin typeface="+mj-lt"/>
              </a:rPr>
              <a:t>ISAC yields </a:t>
            </a:r>
          </a:p>
          <a:p>
            <a:r>
              <a:rPr lang="en-US" sz="1800" baseline="30000" dirty="0" smtClean="0">
                <a:latin typeface="+mj-lt"/>
              </a:rPr>
              <a:t>72</a:t>
            </a:r>
            <a:r>
              <a:rPr lang="en-US" sz="1800" dirty="0" smtClean="0">
                <a:latin typeface="+mj-lt"/>
              </a:rPr>
              <a:t>Kr:  440/s (measured)</a:t>
            </a:r>
          </a:p>
          <a:p>
            <a:r>
              <a:rPr lang="en-US" sz="1800" baseline="30000" dirty="0" smtClean="0">
                <a:latin typeface="+mj-lt"/>
              </a:rPr>
              <a:t>70</a:t>
            </a:r>
            <a:r>
              <a:rPr lang="en-US" sz="1800" dirty="0" smtClean="0">
                <a:latin typeface="+mj-lt"/>
              </a:rPr>
              <a:t>Kr: ~0.2/s extrapolated assuming yield reduction of 50/n</a:t>
            </a:r>
            <a:endParaRPr lang="en-US" sz="1800" dirty="0">
              <a:latin typeface="+mj-lt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8942" y="4799675"/>
            <a:ext cx="39677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  <a:latin typeface="+mj-lt"/>
                <a:sym typeface="Wingdings" panose="05000000000000000000" pitchFamily="2" charset="2"/>
              </a:rPr>
              <a:t> </a:t>
            </a:r>
            <a:r>
              <a:rPr lang="en-US" sz="2000" dirty="0" smtClean="0">
                <a:solidFill>
                  <a:srgbClr val="FF0000"/>
                </a:solidFill>
                <a:latin typeface="+mj-lt"/>
              </a:rPr>
              <a:t>Impossible </a:t>
            </a:r>
            <a:r>
              <a:rPr lang="en-US" sz="2000" dirty="0">
                <a:solidFill>
                  <a:srgbClr val="FF0000"/>
                </a:solidFill>
                <a:latin typeface="+mj-lt"/>
              </a:rPr>
              <a:t>to produce at ISAC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58942" y="5306950"/>
            <a:ext cx="33393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/>
              <a:buChar char="à"/>
            </a:pPr>
            <a:r>
              <a:rPr lang="en-US" sz="2000" dirty="0" smtClean="0">
                <a:solidFill>
                  <a:srgbClr val="FF0000"/>
                </a:solidFill>
                <a:latin typeface="+mj-lt"/>
                <a:sym typeface="Wingdings" panose="05000000000000000000" pitchFamily="2" charset="2"/>
              </a:rPr>
              <a:t>Possible production and </a:t>
            </a:r>
            <a:br>
              <a:rPr lang="en-US" sz="2000" dirty="0" smtClean="0">
                <a:solidFill>
                  <a:srgbClr val="FF0000"/>
                </a:solidFill>
                <a:latin typeface="+mj-lt"/>
                <a:sym typeface="Wingdings" panose="05000000000000000000" pitchFamily="2" charset="2"/>
              </a:rPr>
            </a:br>
            <a:r>
              <a:rPr lang="en-US" sz="2000" dirty="0" smtClean="0">
                <a:solidFill>
                  <a:srgbClr val="FF0000"/>
                </a:solidFill>
                <a:latin typeface="+mj-lt"/>
                <a:sym typeface="Wingdings" panose="05000000000000000000" pitchFamily="2" charset="2"/>
              </a:rPr>
              <a:t>separation at EMMA</a:t>
            </a:r>
            <a:endParaRPr lang="en-US" sz="2000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July 10, 2017</a:t>
            </a:r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2017 Science Week - ARIEL/ISAC Nuclear Physics</a:t>
            </a:r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6A7D6E3-EA9D-E741-9881-B35FD4502932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3091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22" name="Rectangle 6"/>
          <p:cNvSpPr>
            <a:spLocks/>
          </p:cNvSpPr>
          <p:nvPr/>
        </p:nvSpPr>
        <p:spPr bwMode="auto">
          <a:xfrm>
            <a:off x="3268266" y="177392"/>
            <a:ext cx="1385764" cy="276999"/>
          </a:xfrm>
          <a:prstGeom prst="rect">
            <a:avLst/>
          </a:prstGeom>
          <a:noFill/>
          <a:ln w="12700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FFFFFF"/>
                </a:solidFill>
                <a:latin typeface="Calibri"/>
                <a:ea typeface="Gill Sans" charset="0"/>
                <a:cs typeface="Gill Sans" charset="0"/>
              </a:rPr>
              <a:t>The TITAN RFQ</a:t>
            </a:r>
          </a:p>
        </p:txBody>
      </p:sp>
      <p:pic>
        <p:nvPicPr>
          <p:cNvPr id="36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3204" y="731651"/>
            <a:ext cx="1678532" cy="2874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Title 1"/>
          <p:cNvSpPr>
            <a:spLocks noGrp="1"/>
          </p:cNvSpPr>
          <p:nvPr>
            <p:ph type="title"/>
          </p:nvPr>
        </p:nvSpPr>
        <p:spPr>
          <a:xfrm>
            <a:off x="457200" y="250871"/>
            <a:ext cx="8229600" cy="605977"/>
          </a:xfrm>
        </p:spPr>
        <p:txBody>
          <a:bodyPr>
            <a:normAutofit/>
          </a:bodyPr>
          <a:lstStyle/>
          <a:p>
            <a:r>
              <a:rPr lang="en-US" dirty="0" smtClean="0"/>
              <a:t>Linear Paul Trap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571472" y="4101435"/>
            <a:ext cx="4357718" cy="1431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800" b="1" dirty="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Necessary ingredients</a:t>
            </a:r>
          </a:p>
          <a:p>
            <a:pPr defTabSz="914400" fontAlgn="auto">
              <a:spcBef>
                <a:spcPts val="60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US" sz="1800" dirty="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 250 kHz to 1 MHz RF along the electrodes</a:t>
            </a:r>
          </a:p>
          <a:p>
            <a:pPr defTabSz="914400" fontAlgn="auto">
              <a:spcBef>
                <a:spcPts val="60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US" sz="1800" dirty="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 Axial DC gradient</a:t>
            </a:r>
          </a:p>
          <a:p>
            <a:pPr defTabSz="914400" fontAlgn="auto">
              <a:spcBef>
                <a:spcPts val="60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US" sz="1800" dirty="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 Buffer gas cooling on the order of a few </a:t>
            </a:r>
            <a:r>
              <a:rPr lang="en-US" sz="1800" dirty="0" err="1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ms</a:t>
            </a:r>
            <a:endParaRPr lang="en-US" sz="1800" dirty="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pic>
        <p:nvPicPr>
          <p:cNvPr id="41" name="Picture 13" descr="traj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556485" y="4191483"/>
            <a:ext cx="3140947" cy="2087077"/>
          </a:xfrm>
          <a:prstGeom prst="rect">
            <a:avLst/>
          </a:prstGeom>
          <a:noFill/>
        </p:spPr>
      </p:pic>
      <p:sp>
        <p:nvSpPr>
          <p:cNvPr id="42" name="TextBox 41"/>
          <p:cNvSpPr txBox="1"/>
          <p:nvPr/>
        </p:nvSpPr>
        <p:spPr>
          <a:xfrm>
            <a:off x="2509149" y="5853735"/>
            <a:ext cx="33002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400" dirty="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Radial trajectory of </a:t>
            </a:r>
            <a:r>
              <a:rPr lang="en-US" sz="1400" baseline="30000" dirty="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133</a:t>
            </a:r>
            <a:r>
              <a:rPr lang="en-US" sz="1400" dirty="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Cs in 2.5 x 10</a:t>
            </a:r>
            <a:r>
              <a:rPr lang="en-US" sz="1400" baseline="30000" dirty="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-2</a:t>
            </a:r>
            <a:r>
              <a:rPr lang="en-US" sz="1400" dirty="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 mbar</a:t>
            </a:r>
          </a:p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400" dirty="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Viscous drag model calculation</a:t>
            </a:r>
            <a:endParaRPr lang="en-US" sz="1400" dirty="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433242" y="5049720"/>
            <a:ext cx="43593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800" dirty="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(mm)</a:t>
            </a:r>
            <a:endParaRPr lang="en-US" sz="800" dirty="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492416" y="1669970"/>
            <a:ext cx="495649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800" dirty="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 10 mm</a:t>
            </a:r>
          </a:p>
        </p:txBody>
      </p:sp>
      <p:pic>
        <p:nvPicPr>
          <p:cNvPr id="11" name="Picture 10" descr="RFQelectrodes_A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852000" y="528446"/>
            <a:ext cx="4933379" cy="3585600"/>
          </a:xfrm>
          <a:prstGeom prst="rect">
            <a:avLst/>
          </a:prstGeom>
        </p:spPr>
      </p:pic>
      <p:pic>
        <p:nvPicPr>
          <p:cNvPr id="12" name="Picture 11" descr="RFQelectrodes_B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852000" y="528446"/>
            <a:ext cx="4933379" cy="35856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30888" y="5728421"/>
            <a:ext cx="18960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600" dirty="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Similar to TITAN RFQ</a:t>
            </a:r>
          </a:p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600" dirty="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NIMA </a:t>
            </a:r>
            <a:r>
              <a:rPr lang="en-US" sz="16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676 (2012) </a:t>
            </a:r>
            <a:r>
              <a:rPr lang="en-US" sz="1600" dirty="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32</a:t>
            </a:r>
            <a:endParaRPr lang="en-US" sz="1600" dirty="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July 10, 2017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2017 Science Week - ARIEL/ISAC Nuclear Physics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3512733-F38B-6A49-BC10-73E8D4B90B73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4303920" y="94596"/>
            <a:ext cx="26959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i="1" dirty="0" smtClean="0">
                <a:solidFill>
                  <a:srgbClr val="FF0000"/>
                </a:solidFill>
              </a:rPr>
              <a:t>Slide courtesy of T. Brunner</a:t>
            </a:r>
            <a:endParaRPr lang="en-US" sz="16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035347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 hidden="1"/>
          <p:cNvSpPr>
            <a:spLocks noChangeArrowheads="1"/>
          </p:cNvSpPr>
          <p:nvPr/>
        </p:nvSpPr>
        <p:spPr bwMode="auto">
          <a:xfrm>
            <a:off x="0" y="1079500"/>
            <a:ext cx="9144000" cy="57785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ヒラギノ角ゴ Pro W3"/>
                <a:cs typeface="ヒラギノ角ゴ Pro W3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ヒラギノ角ゴ Pro W3"/>
                <a:cs typeface="ヒラギノ角ゴ Pro W3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ヒラギノ角ゴ Pro W3"/>
                <a:cs typeface="ヒラギノ角ゴ Pro W3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ヒラギノ角ゴ Pro W3"/>
                <a:cs typeface="ヒラギノ角ゴ Pro W3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ヒラギノ角ゴ Pro W3"/>
                <a:cs typeface="ヒラギノ角ゴ Pro W3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ヒラギノ角ゴ Pro W3"/>
                <a:cs typeface="ヒラギノ角ゴ Pro W3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ヒラギノ角ゴ Pro W3"/>
                <a:cs typeface="ヒラギノ角ゴ Pro W3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ヒラギノ角ゴ Pro W3"/>
                <a:cs typeface="ヒラギノ角ゴ Pro W3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ヒラギノ角ゴ Pro W3"/>
                <a:cs typeface="ヒラギノ角ゴ Pro W3"/>
              </a:defRPr>
            </a:lvl9pPr>
          </a:lstStyle>
          <a:p>
            <a:pPr eaLnBrk="1" hangingPunct="1"/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7412" name="Rectangle 6" hidden="1"/>
          <p:cNvSpPr>
            <a:spLocks noChangeArrowheads="1"/>
          </p:cNvSpPr>
          <p:nvPr/>
        </p:nvSpPr>
        <p:spPr bwMode="auto">
          <a:xfrm>
            <a:off x="0" y="3124200"/>
            <a:ext cx="2895600" cy="3429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ヒラギノ角ゴ Pro W3"/>
                <a:cs typeface="ヒラギノ角ゴ Pro W3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ヒラギノ角ゴ Pro W3"/>
                <a:cs typeface="ヒラギノ角ゴ Pro W3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ヒラギノ角ゴ Pro W3"/>
                <a:cs typeface="ヒラギノ角ゴ Pro W3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ヒラギノ角ゴ Pro W3"/>
                <a:cs typeface="ヒラギノ角ゴ Pro W3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ヒラギノ角ゴ Pro W3"/>
                <a:cs typeface="ヒラギノ角ゴ Pro W3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ヒラギノ角ゴ Pro W3"/>
                <a:cs typeface="ヒラギノ角ゴ Pro W3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ヒラギノ角ゴ Pro W3"/>
                <a:cs typeface="ヒラギノ角ゴ Pro W3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ヒラギノ角ゴ Pro W3"/>
                <a:cs typeface="ヒラギノ角ゴ Pro W3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ヒラギノ角ゴ Pro W3"/>
                <a:cs typeface="ヒラギノ角ゴ Pro W3"/>
              </a:defRPr>
            </a:lvl9pPr>
          </a:lstStyle>
          <a:p>
            <a:pPr eaLnBrk="1" hangingPunct="1"/>
            <a:endParaRPr lang="en-US" altLang="en-US">
              <a:solidFill>
                <a:srgbClr val="000000"/>
              </a:solidFill>
            </a:endParaRPr>
          </a:p>
        </p:txBody>
      </p:sp>
      <p:pic>
        <p:nvPicPr>
          <p:cNvPr id="17414" name="Picture 1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6150" y="2084252"/>
            <a:ext cx="2947988" cy="311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415" name="AutoShape 16"/>
          <p:cNvSpPr>
            <a:spLocks noChangeArrowheads="1"/>
          </p:cNvSpPr>
          <p:nvPr/>
        </p:nvSpPr>
        <p:spPr bwMode="auto">
          <a:xfrm>
            <a:off x="557213" y="4257540"/>
            <a:ext cx="5399087" cy="2005012"/>
          </a:xfrm>
          <a:prstGeom prst="roundRect">
            <a:avLst>
              <a:gd name="adj" fmla="val 16667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ヒラギノ角ゴ Pro W3"/>
                <a:cs typeface="ヒラギノ角ゴ Pro W3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ヒラギノ角ゴ Pro W3"/>
                <a:cs typeface="ヒラギノ角ゴ Pro W3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ヒラギノ角ゴ Pro W3"/>
                <a:cs typeface="ヒラギノ角ゴ Pro W3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ヒラギノ角ゴ Pro W3"/>
                <a:cs typeface="ヒラギノ角ゴ Pro W3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ヒラギノ角ゴ Pro W3"/>
                <a:cs typeface="ヒラギノ角ゴ Pro W3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ヒラギノ角ゴ Pro W3"/>
                <a:cs typeface="ヒラギノ角ゴ Pro W3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ヒラギノ角ゴ Pro W3"/>
                <a:cs typeface="ヒラギノ角ゴ Pro W3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ヒラギノ角ゴ Pro W3"/>
                <a:cs typeface="ヒラギノ角ゴ Pro W3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ヒラギノ角ゴ Pro W3"/>
                <a:cs typeface="ヒラギノ角ゴ Pro W3"/>
              </a:defRPr>
            </a:lvl9pPr>
          </a:lstStyle>
          <a:p>
            <a:pPr algn="ctr" defTabSz="914400" eaLnBrk="1" hangingPunct="1"/>
            <a:r>
              <a:rPr lang="en-US" altLang="en-US" sz="1800" dirty="0">
                <a:solidFill>
                  <a:srgbClr val="000000"/>
                </a:solidFill>
              </a:rPr>
              <a:t>Motion of ions well understood:</a:t>
            </a:r>
          </a:p>
          <a:p>
            <a:pPr algn="ctr" defTabSz="914400" eaLnBrk="1" hangingPunct="1"/>
            <a:r>
              <a:rPr lang="en-US" altLang="en-US" sz="1800" dirty="0">
                <a:solidFill>
                  <a:srgbClr val="005BA8"/>
                </a:solidFill>
              </a:rPr>
              <a:t>Three </a:t>
            </a:r>
            <a:r>
              <a:rPr lang="en-US" altLang="en-US" sz="1800" dirty="0" err="1">
                <a:solidFill>
                  <a:srgbClr val="005BA8"/>
                </a:solidFill>
              </a:rPr>
              <a:t>Eigenmotions</a:t>
            </a:r>
            <a:r>
              <a:rPr lang="en-US" altLang="en-US" sz="1800" dirty="0">
                <a:solidFill>
                  <a:srgbClr val="005BA8"/>
                </a:solidFill>
              </a:rPr>
              <a:t> can be coupled using RF</a:t>
            </a:r>
          </a:p>
          <a:p>
            <a:pPr algn="ctr" defTabSz="914400" eaLnBrk="1" hangingPunct="1"/>
            <a:endParaRPr lang="en-US" altLang="en-US" sz="1800" dirty="0">
              <a:solidFill>
                <a:srgbClr val="005BA8"/>
              </a:solidFill>
            </a:endParaRPr>
          </a:p>
          <a:p>
            <a:pPr algn="ctr" defTabSz="914400" eaLnBrk="1" hangingPunct="1"/>
            <a:endParaRPr lang="en-US" altLang="en-US" sz="1800" dirty="0">
              <a:solidFill>
                <a:srgbClr val="A02A17"/>
              </a:solidFill>
            </a:endParaRPr>
          </a:p>
          <a:p>
            <a:pPr algn="ctr" defTabSz="914400" eaLnBrk="1" hangingPunct="1"/>
            <a:r>
              <a:rPr lang="en-US" altLang="en-US" sz="1800" dirty="0">
                <a:solidFill>
                  <a:srgbClr val="A02A17"/>
                </a:solidFill>
              </a:rPr>
              <a:t>Allows us to manipulate motion</a:t>
            </a:r>
            <a:r>
              <a:rPr lang="en-US" altLang="en-US" sz="1800" dirty="0">
                <a:solidFill>
                  <a:srgbClr val="000000"/>
                </a:solidFill>
              </a:rPr>
              <a:t>: </a:t>
            </a:r>
            <a:endParaRPr lang="en-US" altLang="en-US" sz="1800" dirty="0" smtClean="0">
              <a:solidFill>
                <a:srgbClr val="000000"/>
              </a:solidFill>
            </a:endParaRPr>
          </a:p>
          <a:p>
            <a:pPr algn="ctr" defTabSz="914400" eaLnBrk="1" hangingPunct="1"/>
            <a:r>
              <a:rPr lang="en-US" altLang="en-US" sz="1800" dirty="0" smtClean="0">
                <a:solidFill>
                  <a:srgbClr val="000000"/>
                </a:solidFill>
              </a:rPr>
              <a:t>transfer </a:t>
            </a:r>
            <a:r>
              <a:rPr lang="en-US" altLang="en-US" sz="1800" dirty="0">
                <a:solidFill>
                  <a:srgbClr val="000000"/>
                </a:solidFill>
              </a:rPr>
              <a:t>from one motion into the </a:t>
            </a:r>
            <a:r>
              <a:rPr lang="en-US" altLang="en-US" sz="1800" dirty="0" smtClean="0">
                <a:solidFill>
                  <a:srgbClr val="000000"/>
                </a:solidFill>
              </a:rPr>
              <a:t>other</a:t>
            </a:r>
            <a:endParaRPr lang="en-CA" altLang="en-US" dirty="0">
              <a:solidFill>
                <a:srgbClr val="000000"/>
              </a:solidFill>
            </a:endParaRPr>
          </a:p>
        </p:txBody>
      </p:sp>
      <p:grpSp>
        <p:nvGrpSpPr>
          <p:cNvPr id="17416" name="Group 27"/>
          <p:cNvGrpSpPr>
            <a:grpSpLocks/>
          </p:cNvGrpSpPr>
          <p:nvPr/>
        </p:nvGrpSpPr>
        <p:grpSpPr bwMode="auto">
          <a:xfrm>
            <a:off x="133350" y="987290"/>
            <a:ext cx="4057650" cy="3206750"/>
            <a:chOff x="84" y="997"/>
            <a:chExt cx="2556" cy="2020"/>
          </a:xfrm>
        </p:grpSpPr>
        <p:pic>
          <p:nvPicPr>
            <p:cNvPr id="17422" name="Picture 20" descr="TITAN_PT_schematic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" y="997"/>
              <a:ext cx="2508" cy="20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423" name="Rectangle 21"/>
            <p:cNvSpPr>
              <a:spLocks noChangeArrowheads="1"/>
            </p:cNvSpPr>
            <p:nvPr/>
          </p:nvSpPr>
          <p:spPr bwMode="auto">
            <a:xfrm>
              <a:off x="2209" y="1411"/>
              <a:ext cx="431" cy="149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ヒラギノ角ゴ Pro W3"/>
                  <a:cs typeface="ヒラギノ角ゴ Pro W3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ヒラギノ角ゴ Pro W3"/>
                  <a:cs typeface="ヒラギノ角ゴ Pro W3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ヒラギノ角ゴ Pro W3"/>
                  <a:cs typeface="ヒラギノ角ゴ Pro W3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ヒラギノ角ゴ Pro W3"/>
                  <a:cs typeface="ヒラギノ角ゴ Pro W3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ヒラギノ角ゴ Pro W3"/>
                  <a:cs typeface="ヒラギノ角ゴ Pro W3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ヒラギノ角ゴ Pro W3"/>
                  <a:cs typeface="ヒラギノ角ゴ Pro W3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ヒラギノ角ゴ Pro W3"/>
                  <a:cs typeface="ヒラギノ角ゴ Pro W3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ヒラギノ角ゴ Pro W3"/>
                  <a:cs typeface="ヒラギノ角ゴ Pro W3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ヒラギノ角ゴ Pro W3"/>
                  <a:cs typeface="ヒラギノ角ゴ Pro W3"/>
                </a:defRPr>
              </a:lvl9pPr>
            </a:lstStyle>
            <a:p>
              <a:pPr eaLnBrk="1" hangingPunct="1"/>
              <a:endParaRPr lang="en-US" altLang="en-US">
                <a:solidFill>
                  <a:srgbClr val="000000"/>
                </a:solidFill>
              </a:endParaRPr>
            </a:p>
          </p:txBody>
        </p:sp>
        <p:sp>
          <p:nvSpPr>
            <p:cNvPr id="17424" name="Rectangle 22"/>
            <p:cNvSpPr>
              <a:spLocks noChangeArrowheads="1"/>
            </p:cNvSpPr>
            <p:nvPr/>
          </p:nvSpPr>
          <p:spPr bwMode="auto">
            <a:xfrm>
              <a:off x="2125" y="1563"/>
              <a:ext cx="165" cy="19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ヒラギノ角ゴ Pro W3"/>
                  <a:cs typeface="ヒラギノ角ゴ Pro W3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ヒラギノ角ゴ Pro W3"/>
                  <a:cs typeface="ヒラギノ角ゴ Pro W3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ヒラギノ角ゴ Pro W3"/>
                  <a:cs typeface="ヒラギノ角ゴ Pro W3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ヒラギノ角ゴ Pro W3"/>
                  <a:cs typeface="ヒラギノ角ゴ Pro W3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ヒラギノ角ゴ Pro W3"/>
                  <a:cs typeface="ヒラギノ角ゴ Pro W3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ヒラギノ角ゴ Pro W3"/>
                  <a:cs typeface="ヒラギノ角ゴ Pro W3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ヒラギノ角ゴ Pro W3"/>
                  <a:cs typeface="ヒラギノ角ゴ Pro W3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ヒラギノ角ゴ Pro W3"/>
                  <a:cs typeface="ヒラギノ角ゴ Pro W3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ヒラギノ角ゴ Pro W3"/>
                  <a:cs typeface="ヒラギノ角ゴ Pro W3"/>
                </a:defRPr>
              </a:lvl9pPr>
            </a:lstStyle>
            <a:p>
              <a:pPr eaLnBrk="1" hangingPunct="1"/>
              <a:endParaRPr lang="en-US" altLang="en-US">
                <a:solidFill>
                  <a:srgbClr val="000000"/>
                </a:solidFill>
              </a:endParaRPr>
            </a:p>
          </p:txBody>
        </p:sp>
        <p:sp>
          <p:nvSpPr>
            <p:cNvPr id="17425" name="Rectangle 23"/>
            <p:cNvSpPr>
              <a:spLocks noChangeArrowheads="1"/>
            </p:cNvSpPr>
            <p:nvPr/>
          </p:nvSpPr>
          <p:spPr bwMode="auto">
            <a:xfrm>
              <a:off x="2136" y="1783"/>
              <a:ext cx="110" cy="78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ヒラギノ角ゴ Pro W3"/>
                  <a:cs typeface="ヒラギノ角ゴ Pro W3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ヒラギノ角ゴ Pro W3"/>
                  <a:cs typeface="ヒラギノ角ゴ Pro W3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ヒラギノ角ゴ Pro W3"/>
                  <a:cs typeface="ヒラギノ角ゴ Pro W3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ヒラギノ角ゴ Pro W3"/>
                  <a:cs typeface="ヒラギノ角ゴ Pro W3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ヒラギノ角ゴ Pro W3"/>
                  <a:cs typeface="ヒラギノ角ゴ Pro W3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ヒラギノ角ゴ Pro W3"/>
                  <a:cs typeface="ヒラギノ角ゴ Pro W3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ヒラギノ角ゴ Pro W3"/>
                  <a:cs typeface="ヒラギノ角ゴ Pro W3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ヒラギノ角ゴ Pro W3"/>
                  <a:cs typeface="ヒラギノ角ゴ Pro W3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ヒラギノ角ゴ Pro W3"/>
                  <a:cs typeface="ヒラギノ角ゴ Pro W3"/>
                </a:defRPr>
              </a:lvl9pPr>
            </a:lstStyle>
            <a:p>
              <a:pPr eaLnBrk="1" hangingPunct="1"/>
              <a:endParaRPr lang="en-US" altLang="en-US">
                <a:solidFill>
                  <a:srgbClr val="000000"/>
                </a:solidFill>
              </a:endParaRPr>
            </a:p>
          </p:txBody>
        </p:sp>
        <p:sp>
          <p:nvSpPr>
            <p:cNvPr id="17426" name="Rectangle 24"/>
            <p:cNvSpPr>
              <a:spLocks noChangeArrowheads="1"/>
            </p:cNvSpPr>
            <p:nvPr/>
          </p:nvSpPr>
          <p:spPr bwMode="auto">
            <a:xfrm>
              <a:off x="84" y="1448"/>
              <a:ext cx="270" cy="150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ヒラギノ角ゴ Pro W3"/>
                  <a:cs typeface="ヒラギノ角ゴ Pro W3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ヒラギノ角ゴ Pro W3"/>
                  <a:cs typeface="ヒラギノ角ゴ Pro W3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ヒラギノ角ゴ Pro W3"/>
                  <a:cs typeface="ヒラギノ角ゴ Pro W3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ヒラギノ角ゴ Pro W3"/>
                  <a:cs typeface="ヒラギノ角ゴ Pro W3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ヒラギノ角ゴ Pro W3"/>
                  <a:cs typeface="ヒラギノ角ゴ Pro W3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ヒラギノ角ゴ Pro W3"/>
                  <a:cs typeface="ヒラギノ角ゴ Pro W3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ヒラギノ角ゴ Pro W3"/>
                  <a:cs typeface="ヒラギノ角ゴ Pro W3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ヒラギノ角ゴ Pro W3"/>
                  <a:cs typeface="ヒラギノ角ゴ Pro W3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ヒラギノ角ゴ Pro W3"/>
                  <a:cs typeface="ヒラギノ角ゴ Pro W3"/>
                </a:defRPr>
              </a:lvl9pPr>
            </a:lstStyle>
            <a:p>
              <a:pPr eaLnBrk="1" hangingPunct="1"/>
              <a:endParaRPr lang="en-US" altLang="en-US">
                <a:solidFill>
                  <a:srgbClr val="000000"/>
                </a:solidFill>
              </a:endParaRPr>
            </a:p>
          </p:txBody>
        </p:sp>
        <p:sp>
          <p:nvSpPr>
            <p:cNvPr id="17427" name="Rectangle 25"/>
            <p:cNvSpPr>
              <a:spLocks noChangeArrowheads="1"/>
            </p:cNvSpPr>
            <p:nvPr/>
          </p:nvSpPr>
          <p:spPr bwMode="auto">
            <a:xfrm>
              <a:off x="353" y="1524"/>
              <a:ext cx="180" cy="19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ヒラギノ角ゴ Pro W3"/>
                  <a:cs typeface="ヒラギノ角ゴ Pro W3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ヒラギノ角ゴ Pro W3"/>
                  <a:cs typeface="ヒラギノ角ゴ Pro W3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ヒラギノ角ゴ Pro W3"/>
                  <a:cs typeface="ヒラギノ角ゴ Pro W3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ヒラギノ角ゴ Pro W3"/>
                  <a:cs typeface="ヒラギノ角ゴ Pro W3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ヒラギノ角ゴ Pro W3"/>
                  <a:cs typeface="ヒラギノ角ゴ Pro W3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ヒラギノ角ゴ Pro W3"/>
                  <a:cs typeface="ヒラギノ角ゴ Pro W3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ヒラギノ角ゴ Pro W3"/>
                  <a:cs typeface="ヒラギノ角ゴ Pro W3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ヒラギノ角ゴ Pro W3"/>
                  <a:cs typeface="ヒラギノ角ゴ Pro W3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ヒラギノ角ゴ Pro W3"/>
                  <a:cs typeface="ヒラギノ角ゴ Pro W3"/>
                </a:defRPr>
              </a:lvl9pPr>
            </a:lstStyle>
            <a:p>
              <a:pPr eaLnBrk="1" hangingPunct="1"/>
              <a:endParaRPr lang="en-US" altLang="en-US">
                <a:solidFill>
                  <a:srgbClr val="000000"/>
                </a:solidFill>
              </a:endParaRPr>
            </a:p>
          </p:txBody>
        </p:sp>
        <p:sp>
          <p:nvSpPr>
            <p:cNvPr id="17428" name="Rectangle 26"/>
            <p:cNvSpPr>
              <a:spLocks noChangeArrowheads="1"/>
            </p:cNvSpPr>
            <p:nvPr/>
          </p:nvSpPr>
          <p:spPr bwMode="auto">
            <a:xfrm>
              <a:off x="359" y="2717"/>
              <a:ext cx="180" cy="19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ヒラギノ角ゴ Pro W3"/>
                  <a:cs typeface="ヒラギノ角ゴ Pro W3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ヒラギノ角ゴ Pro W3"/>
                  <a:cs typeface="ヒラギノ角ゴ Pro W3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ヒラギノ角ゴ Pro W3"/>
                  <a:cs typeface="ヒラギノ角ゴ Pro W3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ヒラギノ角ゴ Pro W3"/>
                  <a:cs typeface="ヒラギノ角ゴ Pro W3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ヒラギノ角ゴ Pro W3"/>
                  <a:cs typeface="ヒラギノ角ゴ Pro W3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ヒラギノ角ゴ Pro W3"/>
                  <a:cs typeface="ヒラギノ角ゴ Pro W3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ヒラギノ角ゴ Pro W3"/>
                  <a:cs typeface="ヒラギノ角ゴ Pro W3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ヒラギノ角ゴ Pro W3"/>
                  <a:cs typeface="ヒラギノ角ゴ Pro W3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ヒラギノ角ゴ Pro W3"/>
                  <a:cs typeface="ヒラギノ角ゴ Pro W3"/>
                </a:defRPr>
              </a:lvl9pPr>
            </a:lstStyle>
            <a:p>
              <a:pPr eaLnBrk="1" hangingPunct="1"/>
              <a:endParaRPr lang="en-US" altLang="en-US">
                <a:solidFill>
                  <a:srgbClr val="000000"/>
                </a:solidFill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665538" y="588827"/>
            <a:ext cx="5264150" cy="938213"/>
            <a:chOff x="3665538" y="588827"/>
            <a:chExt cx="5264150" cy="938213"/>
          </a:xfrm>
        </p:grpSpPr>
        <p:graphicFrame>
          <p:nvGraphicFramePr>
            <p:cNvPr id="17411" name="Object 5"/>
            <p:cNvGraphicFramePr>
              <a:graphicFrameLocks noChangeAspect="1"/>
            </p:cNvGraphicFramePr>
            <p:nvPr>
              <p:extLst/>
            </p:nvPr>
          </p:nvGraphicFramePr>
          <p:xfrm>
            <a:off x="6705600" y="635000"/>
            <a:ext cx="1993900" cy="8461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70" name="Equation" r:id="rId6" imgW="926698" imgH="393529" progId="Equation.3">
                    <p:embed/>
                  </p:oleObj>
                </mc:Choice>
                <mc:Fallback>
                  <p:oleObj name="Equation" r:id="rId6" imgW="926698" imgH="393529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705600" y="635000"/>
                          <a:ext cx="1993900" cy="84613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7417" name="AutoShape 19"/>
            <p:cNvSpPr>
              <a:spLocks noChangeArrowheads="1"/>
            </p:cNvSpPr>
            <p:nvPr/>
          </p:nvSpPr>
          <p:spPr bwMode="auto">
            <a:xfrm>
              <a:off x="3665538" y="588827"/>
              <a:ext cx="5264150" cy="938213"/>
            </a:xfrm>
            <a:prstGeom prst="roundRect">
              <a:avLst>
                <a:gd name="adj" fmla="val 16667"/>
              </a:avLst>
            </a:prstGeom>
            <a:noFill/>
            <a:ln w="25400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ヒラギノ角ゴ Pro W3"/>
                  <a:cs typeface="ヒラギノ角ゴ Pro W3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ヒラギノ角ゴ Pro W3"/>
                  <a:cs typeface="ヒラギノ角ゴ Pro W3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ヒラギノ角ゴ Pro W3"/>
                  <a:cs typeface="ヒラギノ角ゴ Pro W3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ヒラギノ角ゴ Pro W3"/>
                  <a:cs typeface="ヒラギノ角ゴ Pro W3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ヒラギノ角ゴ Pro W3"/>
                  <a:cs typeface="ヒラギノ角ゴ Pro W3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ヒラギノ角ゴ Pro W3"/>
                  <a:cs typeface="ヒラギノ角ゴ Pro W3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ヒラギノ角ゴ Pro W3"/>
                  <a:cs typeface="ヒラギノ角ゴ Pro W3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ヒラギノ角ゴ Pro W3"/>
                  <a:cs typeface="ヒラギノ角ゴ Pro W3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ヒラギノ角ゴ Pro W3"/>
                  <a:cs typeface="ヒラギノ角ゴ Pro W3"/>
                </a:defRPr>
              </a:lvl9pPr>
            </a:lstStyle>
            <a:p>
              <a:pPr eaLnBrk="1" hangingPunct="1"/>
              <a:endParaRPr lang="en-US" altLang="en-US">
                <a:solidFill>
                  <a:srgbClr val="000000"/>
                </a:solidFill>
              </a:endParaRPr>
            </a:p>
          </p:txBody>
        </p:sp>
        <p:sp>
          <p:nvSpPr>
            <p:cNvPr id="17418" name="Rectangle 4"/>
            <p:cNvSpPr>
              <a:spLocks noChangeArrowheads="1"/>
            </p:cNvSpPr>
            <p:nvPr/>
          </p:nvSpPr>
          <p:spPr bwMode="auto">
            <a:xfrm>
              <a:off x="3984625" y="847590"/>
              <a:ext cx="335280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ヒラギノ角ゴ Pro W3"/>
                  <a:cs typeface="ヒラギノ角ゴ Pro W3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ヒラギノ角ゴ Pro W3"/>
                  <a:cs typeface="ヒラギノ角ゴ Pro W3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ヒラギノ角ゴ Pro W3"/>
                  <a:cs typeface="ヒラギノ角ゴ Pro W3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ヒラギノ角ゴ Pro W3"/>
                  <a:cs typeface="ヒラギノ角ゴ Pro W3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ヒラギノ角ゴ Pro W3"/>
                  <a:cs typeface="ヒラギノ角ゴ Pro W3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ヒラギノ角ゴ Pro W3"/>
                  <a:cs typeface="ヒラギノ角ゴ Pro W3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ヒラギノ角ゴ Pro W3"/>
                  <a:cs typeface="ヒラギノ角ゴ Pro W3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ヒラギノ角ゴ Pro W3"/>
                  <a:cs typeface="ヒラギノ角ゴ Pro W3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ヒラギノ角ゴ Pro W3"/>
                  <a:cs typeface="ヒラギノ角ゴ Pro W3"/>
                </a:defRPr>
              </a:lvl9pPr>
            </a:lstStyle>
            <a:p>
              <a:pPr defTabSz="914400" eaLnBrk="1" hangingPunct="1"/>
              <a:r>
                <a:rPr lang="en-US" altLang="en-US" sz="2000" b="1" dirty="0">
                  <a:solidFill>
                    <a:srgbClr val="000000"/>
                  </a:solidFill>
                </a:rPr>
                <a:t>Cyclotron frequency:</a:t>
              </a:r>
            </a:p>
          </p:txBody>
        </p:sp>
      </p:grpSp>
      <p:sp>
        <p:nvSpPr>
          <p:cNvPr id="17419" name="Rectangle 9"/>
          <p:cNvSpPr>
            <a:spLocks noChangeArrowheads="1"/>
          </p:cNvSpPr>
          <p:nvPr/>
        </p:nvSpPr>
        <p:spPr bwMode="auto">
          <a:xfrm>
            <a:off x="3606800" y="1649277"/>
            <a:ext cx="3400425" cy="144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defTabSz="381000" eaLnBrk="0" hangingPunct="0">
              <a:defRPr sz="2400">
                <a:solidFill>
                  <a:schemeClr val="tx1"/>
                </a:solidFill>
                <a:latin typeface="Arial" pitchFamily="34" charset="0"/>
                <a:ea typeface="ヒラギノ角ゴ Pro W3"/>
                <a:cs typeface="ヒラギノ角ゴ Pro W3"/>
              </a:defRPr>
            </a:lvl1pPr>
            <a:lvl2pPr marL="742950" indent="-285750" defTabSz="381000" eaLnBrk="0" hangingPunct="0">
              <a:defRPr sz="2400">
                <a:solidFill>
                  <a:schemeClr val="tx1"/>
                </a:solidFill>
                <a:latin typeface="Arial" pitchFamily="34" charset="0"/>
                <a:ea typeface="ヒラギノ角ゴ Pro W3"/>
                <a:cs typeface="ヒラギノ角ゴ Pro W3"/>
              </a:defRPr>
            </a:lvl2pPr>
            <a:lvl3pPr marL="1143000" indent="-228600" defTabSz="381000" eaLnBrk="0" hangingPunct="0">
              <a:defRPr sz="2400">
                <a:solidFill>
                  <a:schemeClr val="tx1"/>
                </a:solidFill>
                <a:latin typeface="Arial" pitchFamily="34" charset="0"/>
                <a:ea typeface="ヒラギノ角ゴ Pro W3"/>
                <a:cs typeface="ヒラギノ角ゴ Pro W3"/>
              </a:defRPr>
            </a:lvl3pPr>
            <a:lvl4pPr marL="1600200" indent="-228600" defTabSz="381000" eaLnBrk="0" hangingPunct="0">
              <a:defRPr sz="2400">
                <a:solidFill>
                  <a:schemeClr val="tx1"/>
                </a:solidFill>
                <a:latin typeface="Arial" pitchFamily="34" charset="0"/>
                <a:ea typeface="ヒラギノ角ゴ Pro W3"/>
                <a:cs typeface="ヒラギノ角ゴ Pro W3"/>
              </a:defRPr>
            </a:lvl4pPr>
            <a:lvl5pPr marL="2057400" indent="-228600" defTabSz="381000" eaLnBrk="0" hangingPunct="0">
              <a:defRPr sz="2400">
                <a:solidFill>
                  <a:schemeClr val="tx1"/>
                </a:solidFill>
                <a:latin typeface="Arial" pitchFamily="34" charset="0"/>
                <a:ea typeface="ヒラギノ角ゴ Pro W3"/>
                <a:cs typeface="ヒラギノ角ゴ Pro W3"/>
              </a:defRPr>
            </a:lvl5pPr>
            <a:lvl6pPr marL="2514600" indent="-228600" defTabSz="381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ヒラギノ角ゴ Pro W3"/>
                <a:cs typeface="ヒラギノ角ゴ Pro W3"/>
              </a:defRPr>
            </a:lvl6pPr>
            <a:lvl7pPr marL="2971800" indent="-228600" defTabSz="381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ヒラギノ角ゴ Pro W3"/>
                <a:cs typeface="ヒラギノ角ゴ Pro W3"/>
              </a:defRPr>
            </a:lvl7pPr>
            <a:lvl8pPr marL="3429000" indent="-228600" defTabSz="381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ヒラギノ角ゴ Pro W3"/>
                <a:cs typeface="ヒラギノ角ゴ Pro W3"/>
              </a:defRPr>
            </a:lvl8pPr>
            <a:lvl9pPr marL="3886200" indent="-228600" defTabSz="381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ヒラギノ角ゴ Pro W3"/>
                <a:cs typeface="ヒラギノ角ゴ Pro W3"/>
              </a:defRPr>
            </a:lvl9pPr>
          </a:lstStyle>
          <a:p>
            <a:pPr eaLnBrk="1" hangingPunct="1"/>
            <a:r>
              <a:rPr lang="en-US" altLang="en-US" sz="2000" dirty="0" smtClean="0">
                <a:solidFill>
                  <a:srgbClr val="A02A17"/>
                </a:solidFill>
              </a:rPr>
              <a:t>Superposition of</a:t>
            </a:r>
            <a:endParaRPr lang="en-US" altLang="en-US" sz="2000" dirty="0">
              <a:solidFill>
                <a:srgbClr val="A02A17"/>
              </a:solidFill>
            </a:endParaRPr>
          </a:p>
          <a:p>
            <a:pPr marL="342900" indent="-165100" eaLnBrk="1" hangingPunct="1">
              <a:buFont typeface="Arial" panose="020B0604020202020204" pitchFamily="34" charset="0"/>
              <a:buChar char="•"/>
            </a:pPr>
            <a:r>
              <a:rPr lang="en-US" altLang="en-US" sz="2000" dirty="0" smtClean="0">
                <a:solidFill>
                  <a:srgbClr val="A02A17"/>
                </a:solidFill>
              </a:rPr>
              <a:t>strong </a:t>
            </a:r>
            <a:r>
              <a:rPr lang="en-US" altLang="en-US" sz="2000" dirty="0">
                <a:solidFill>
                  <a:srgbClr val="A02A17"/>
                </a:solidFill>
              </a:rPr>
              <a:t>magnetic </a:t>
            </a:r>
            <a:r>
              <a:rPr lang="en-US" altLang="en-US" sz="2000" dirty="0" smtClean="0">
                <a:solidFill>
                  <a:srgbClr val="A02A17"/>
                </a:solidFill>
              </a:rPr>
              <a:t>field</a:t>
            </a:r>
          </a:p>
          <a:p>
            <a:pPr marL="342900" indent="-165100" eaLnBrk="1" hangingPunct="1">
              <a:buFont typeface="Arial" panose="020B0604020202020204" pitchFamily="34" charset="0"/>
              <a:buChar char="•"/>
            </a:pPr>
            <a:r>
              <a:rPr lang="en-US" altLang="en-US" sz="2000" dirty="0" smtClean="0">
                <a:solidFill>
                  <a:srgbClr val="A02A17"/>
                </a:solidFill>
              </a:rPr>
              <a:t>weak electrostatic quadrupole </a:t>
            </a:r>
            <a:r>
              <a:rPr lang="en-US" altLang="en-US" sz="2000" dirty="0">
                <a:solidFill>
                  <a:srgbClr val="A02A17"/>
                </a:solidFill>
              </a:rPr>
              <a:t>field</a:t>
            </a:r>
          </a:p>
        </p:txBody>
      </p:sp>
      <p:pic>
        <p:nvPicPr>
          <p:cNvPr id="17420" name="Picture 28" descr="TITAN_PT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0625" y="3036752"/>
            <a:ext cx="2157413" cy="1144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19300" y="5070340"/>
            <a:ext cx="2790825" cy="390525"/>
          </a:xfrm>
          <a:prstGeom prst="rect">
            <a:avLst/>
          </a:prstGeom>
          <a:ln w="38100">
            <a:solidFill>
              <a:schemeClr val="accent6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Penning trap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July 10, 2017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2017 Science Week - ARIEL/ISAC Nuclear Physics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3512733-F38B-6A49-BC10-73E8D4B90B7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10" name="Group 9" hidden="1"/>
          <p:cNvGrpSpPr/>
          <p:nvPr/>
        </p:nvGrpSpPr>
        <p:grpSpPr>
          <a:xfrm>
            <a:off x="6344444" y="5275127"/>
            <a:ext cx="2459328" cy="950182"/>
            <a:chOff x="6344444" y="5275127"/>
            <a:chExt cx="2459328" cy="95018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/>
                <p:cNvSpPr txBox="1"/>
                <p:nvPr/>
              </p:nvSpPr>
              <p:spPr>
                <a:xfrm>
                  <a:off x="6344444" y="5275127"/>
                  <a:ext cx="1681422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/>
                              <a:ea typeface="+mn-ea"/>
                              <a:cs typeface="+mn-cs"/>
                            </a:rPr>
                            <m:t>𝜈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/>
                              <a:ea typeface="+mn-ea"/>
                              <a:cs typeface="+mn-cs"/>
                            </a:rPr>
                            <m:t>−</m:t>
                          </m:r>
                        </m:sub>
                      </m:sSub>
                      <m:r>
                        <a:rPr lang="en-US" i="1">
                          <a:solidFill>
                            <a:srgbClr val="000000"/>
                          </a:solidFill>
                          <a:latin typeface="Cambria Math"/>
                          <a:ea typeface="+mn-ea"/>
                          <a:cs typeface="+mn-cs"/>
                        </a:rPr>
                        <m:t>∼1</m:t>
                      </m:r>
                    </m:oMath>
                  </a14:m>
                  <a:r>
                    <a:rPr lang="en-US" dirty="0">
                      <a:solidFill>
                        <a:srgbClr val="000000"/>
                      </a:solidFill>
                      <a:cs typeface="+mn-cs"/>
                    </a:rPr>
                    <a:t> kHz</a:t>
                  </a:r>
                </a:p>
              </p:txBody>
            </p:sp>
          </mc:Choice>
          <mc:Fallback xmlns="">
            <p:sp>
              <p:nvSpPr>
                <p:cNvPr id="8" name="TextBox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44444" y="5275127"/>
                  <a:ext cx="1681422" cy="461665"/>
                </a:xfrm>
                <a:prstGeom prst="rect">
                  <a:avLst/>
                </a:prstGeom>
                <a:blipFill rotWithShape="1">
                  <a:blip r:embed="rId10"/>
                  <a:stretch>
                    <a:fillRect t="-9211" r="-4348" b="-3026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/>
                <p:cNvSpPr txBox="1"/>
                <p:nvPr/>
              </p:nvSpPr>
              <p:spPr>
                <a:xfrm>
                  <a:off x="6344444" y="5763644"/>
                  <a:ext cx="245932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/>
                              <a:ea typeface="+mn-ea"/>
                              <a:cs typeface="+mn-cs"/>
                            </a:rPr>
                            <m:t>𝜈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/>
                              <a:ea typeface="+mn-ea"/>
                              <a:cs typeface="+mn-cs"/>
                            </a:rPr>
                            <m:t>+</m:t>
                          </m:r>
                        </m:sub>
                      </m:sSub>
                      <m:r>
                        <a:rPr lang="en-US" i="1">
                          <a:solidFill>
                            <a:srgbClr val="000000"/>
                          </a:solidFill>
                          <a:latin typeface="Cambria Math"/>
                          <a:ea typeface="+mn-ea"/>
                          <a:cs typeface="+mn-cs"/>
                        </a:rPr>
                        <m:t>∼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/>
                              <a:ea typeface="+mn-ea"/>
                              <a:cs typeface="+mn-cs"/>
                            </a:rPr>
                            <m:t>𝜈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/>
                              <a:ea typeface="+mn-ea"/>
                              <a:cs typeface="+mn-cs"/>
                            </a:rPr>
                            <m:t>𝑐</m:t>
                          </m:r>
                        </m:sub>
                      </m:sSub>
                      <m:r>
                        <a:rPr lang="en-US" i="1">
                          <a:solidFill>
                            <a:srgbClr val="000000"/>
                          </a:solidFill>
                          <a:latin typeface="Cambria Math"/>
                          <a:ea typeface="+mn-ea"/>
                          <a:cs typeface="+mn-cs"/>
                        </a:rPr>
                        <m:t>∼1</m:t>
                      </m:r>
                    </m:oMath>
                  </a14:m>
                  <a:r>
                    <a:rPr lang="en-US" dirty="0">
                      <a:solidFill>
                        <a:srgbClr val="000000"/>
                      </a:solidFill>
                      <a:cs typeface="+mn-cs"/>
                    </a:rPr>
                    <a:t> MHz</a:t>
                  </a:r>
                </a:p>
              </p:txBody>
            </p:sp>
          </mc:Choice>
          <mc:Fallback xmlns="">
            <p:sp>
              <p:nvSpPr>
                <p:cNvPr id="9" name="TextBox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44444" y="5763644"/>
                  <a:ext cx="2459328" cy="461665"/>
                </a:xfrm>
                <a:prstGeom prst="rect">
                  <a:avLst/>
                </a:prstGeom>
                <a:blipFill rotWithShape="1">
                  <a:blip r:embed="rId11"/>
                  <a:stretch>
                    <a:fillRect t="-9211" r="-2730" b="-3026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1" name="Rectangle 10"/>
          <p:cNvSpPr/>
          <p:nvPr/>
        </p:nvSpPr>
        <p:spPr>
          <a:xfrm>
            <a:off x="6436896" y="5433020"/>
            <a:ext cx="227442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 err="1">
                <a:solidFill>
                  <a:prstClr val="black"/>
                </a:solidFill>
                <a:latin typeface="Symbol" panose="05050102010706020507" pitchFamily="18" charset="2"/>
                <a:ea typeface="+mn-ea"/>
                <a:cs typeface="+mn-cs"/>
              </a:rPr>
              <a:t>d</a:t>
            </a:r>
            <a:r>
              <a:rPr lang="en-US" sz="1800" dirty="0" err="1">
                <a:solidFill>
                  <a:prstClr val="black"/>
                </a:solidFill>
                <a:latin typeface="Calibri"/>
                <a:ea typeface="+mn-ea"/>
                <a:cs typeface="+mn-cs"/>
              </a:rPr>
              <a:t>m</a:t>
            </a:r>
            <a:r>
              <a:rPr lang="en-US" sz="18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/m </a:t>
            </a:r>
            <a:r>
              <a:rPr lang="en-US" sz="1800" dirty="0">
                <a:solidFill>
                  <a:prstClr val="black"/>
                </a:solidFill>
                <a:latin typeface="Symbol" panose="05050102010706020507" pitchFamily="18" charset="2"/>
                <a:ea typeface="+mn-ea"/>
                <a:cs typeface="+mn-cs"/>
              </a:rPr>
              <a:t>&gt;</a:t>
            </a:r>
            <a:r>
              <a:rPr lang="en-US" sz="18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 </a:t>
            </a:r>
            <a:r>
              <a:rPr lang="en-US" sz="1800" dirty="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10</a:t>
            </a:r>
            <a:r>
              <a:rPr lang="en-US" sz="1800" baseline="30000" dirty="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-7</a:t>
            </a:r>
          </a:p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Half lives below 10ms measured at TITAN</a:t>
            </a:r>
            <a:endParaRPr lang="en-US" sz="1800" dirty="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3764860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00"/>
          <a:stretch/>
        </p:blipFill>
        <p:spPr bwMode="auto">
          <a:xfrm>
            <a:off x="526473" y="666004"/>
            <a:ext cx="7010400" cy="2184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7620000" y="1211310"/>
            <a:ext cx="1447800" cy="699223"/>
          </a:xfrm>
          <a:prstGeom prst="rect">
            <a:avLst/>
          </a:pr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771216" y="1237755"/>
            <a:ext cx="9791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Stopper </a:t>
            </a:r>
          </a:p>
          <a:p>
            <a:pPr algn="ctr"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gas cell</a:t>
            </a:r>
            <a:endParaRPr lang="en-US" sz="1800" dirty="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543800" y="1294221"/>
            <a:ext cx="45719" cy="533400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10" name="Down Arrow 9"/>
          <p:cNvSpPr/>
          <p:nvPr/>
        </p:nvSpPr>
        <p:spPr>
          <a:xfrm>
            <a:off x="8153400" y="1973310"/>
            <a:ext cx="381000" cy="1371600"/>
          </a:xfrm>
          <a:prstGeom prst="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410450" y="3421110"/>
            <a:ext cx="1714500" cy="92333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Quadrupole stopper and </a:t>
            </a:r>
            <a:r>
              <a:rPr lang="en-US" sz="1800" dirty="0" err="1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buncher</a:t>
            </a:r>
            <a:endParaRPr lang="en-US" sz="1800" dirty="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152400" y="1560921"/>
            <a:ext cx="533400" cy="0"/>
          </a:xfrm>
          <a:prstGeom prst="straightConnector1">
            <a:avLst/>
          </a:prstGeom>
          <a:ln w="762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9337" y="760201"/>
            <a:ext cx="9696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Primary </a:t>
            </a:r>
          </a:p>
          <a:p>
            <a:pPr algn="ctr"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beam</a:t>
            </a:r>
            <a:endParaRPr lang="en-US" sz="1800" dirty="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14" name="Bent Arrow 13"/>
          <p:cNvSpPr/>
          <p:nvPr/>
        </p:nvSpPr>
        <p:spPr>
          <a:xfrm rot="10800000">
            <a:off x="7620000" y="4460108"/>
            <a:ext cx="807027" cy="1323201"/>
          </a:xfrm>
          <a:prstGeom prst="bentArrow">
            <a:avLst>
              <a:gd name="adj1" fmla="val 21567"/>
              <a:gd name="adj2" fmla="val 25000"/>
              <a:gd name="adj3" fmla="val 25000"/>
              <a:gd name="adj4" fmla="val 4375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prstClr val="black"/>
              </a:solidFill>
            </a:endParaRPr>
          </a:p>
        </p:txBody>
      </p:sp>
      <p:grpSp>
        <p:nvGrpSpPr>
          <p:cNvPr id="1024" name="Group 1023"/>
          <p:cNvGrpSpPr/>
          <p:nvPr/>
        </p:nvGrpSpPr>
        <p:grpSpPr>
          <a:xfrm>
            <a:off x="2590800" y="4880710"/>
            <a:ext cx="4953000" cy="1295400"/>
            <a:chOff x="2667000" y="4953000"/>
            <a:chExt cx="4953000" cy="1295400"/>
          </a:xfrm>
        </p:grpSpPr>
        <p:grpSp>
          <p:nvGrpSpPr>
            <p:cNvPr id="17" name="Group 16"/>
            <p:cNvGrpSpPr/>
            <p:nvPr/>
          </p:nvGrpSpPr>
          <p:grpSpPr>
            <a:xfrm>
              <a:off x="2792000" y="5201620"/>
              <a:ext cx="4720508" cy="970579"/>
              <a:chOff x="2792000" y="5201620"/>
              <a:chExt cx="4720508" cy="970579"/>
            </a:xfrm>
          </p:grpSpPr>
          <p:grpSp>
            <p:nvGrpSpPr>
              <p:cNvPr id="18" name="Group 16"/>
              <p:cNvGrpSpPr>
                <a:grpSpLocks/>
              </p:cNvGrpSpPr>
              <p:nvPr/>
            </p:nvGrpSpPr>
            <p:grpSpPr bwMode="auto">
              <a:xfrm flipH="1">
                <a:off x="2792000" y="5201620"/>
                <a:ext cx="4599873" cy="970579"/>
                <a:chOff x="3882180" y="3309"/>
                <a:chExt cx="4599841" cy="970579"/>
              </a:xfrm>
            </p:grpSpPr>
            <p:pic>
              <p:nvPicPr>
                <p:cNvPr id="19" name="Picture 17" descr="image10.png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882180" y="3309"/>
                  <a:ext cx="729423" cy="50618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 cap="flat" cmpd="sng">
                      <a:solidFill>
                        <a:srgbClr val="000000"/>
                      </a:solidFill>
                      <a:prstDash val="solid"/>
                      <a:miter lim="0"/>
                      <a:headEnd type="none" w="med" len="med"/>
                      <a:tailEnd type="none" w="med" len="med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20" name="AutoShape 19"/>
                <p:cNvSpPr>
                  <a:spLocks/>
                </p:cNvSpPr>
                <p:nvPr/>
              </p:nvSpPr>
              <p:spPr bwMode="auto">
                <a:xfrm>
                  <a:off x="5076459" y="622921"/>
                  <a:ext cx="1905000" cy="122368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0" y="21600"/>
                      </a:moveTo>
                      <a:lnTo>
                        <a:pt x="0" y="12012"/>
                      </a:lnTo>
                      <a:cubicBezTo>
                        <a:pt x="0" y="5378"/>
                        <a:pt x="345" y="0"/>
                        <a:pt x="771" y="0"/>
                      </a:cubicBezTo>
                      <a:lnTo>
                        <a:pt x="20548" y="0"/>
                      </a:lnTo>
                      <a:cubicBezTo>
                        <a:pt x="20974" y="0"/>
                        <a:pt x="21320" y="5378"/>
                        <a:pt x="21320" y="12012"/>
                      </a:cubicBezTo>
                      <a:lnTo>
                        <a:pt x="21600" y="12012"/>
                      </a:lnTo>
                      <a:lnTo>
                        <a:pt x="21320" y="21600"/>
                      </a:lnTo>
                      <a:lnTo>
                        <a:pt x="21040" y="12012"/>
                      </a:lnTo>
                      <a:lnTo>
                        <a:pt x="21320" y="12012"/>
                      </a:lnTo>
                      <a:cubicBezTo>
                        <a:pt x="21320" y="5378"/>
                        <a:pt x="20974" y="0"/>
                        <a:pt x="20548" y="0"/>
                      </a:cubicBezTo>
                      <a:lnTo>
                        <a:pt x="771" y="0"/>
                      </a:lnTo>
                      <a:cubicBezTo>
                        <a:pt x="345" y="0"/>
                        <a:pt x="0" y="5378"/>
                        <a:pt x="0" y="12012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solidFill>
                  <a:srgbClr val="4F81BD"/>
                </a:solidFill>
                <a:ln w="25400" cap="flat" cmpd="sng">
                  <a:solidFill>
                    <a:srgbClr val="FF0000"/>
                  </a:solidFill>
                  <a:prstDash val="solid"/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lIns="45719" tIns="45719" rIns="45719" bIns="45719" anchor="ctr"/>
                <a:lstStyle/>
                <a:p>
                  <a:pPr defTabSz="914400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altLang="en-US" sz="1800" u="sng">
                    <a:solidFill>
                      <a:prstClr val="black"/>
                    </a:solidFill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1" name="AutoShape 20"/>
                <p:cNvSpPr>
                  <a:spLocks/>
                </p:cNvSpPr>
                <p:nvPr/>
              </p:nvSpPr>
              <p:spPr bwMode="auto">
                <a:xfrm rot="10800000">
                  <a:off x="5076459" y="851520"/>
                  <a:ext cx="1905000" cy="122368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0" y="21600"/>
                      </a:moveTo>
                      <a:lnTo>
                        <a:pt x="0" y="12012"/>
                      </a:lnTo>
                      <a:cubicBezTo>
                        <a:pt x="0" y="5378"/>
                        <a:pt x="345" y="0"/>
                        <a:pt x="771" y="0"/>
                      </a:cubicBezTo>
                      <a:lnTo>
                        <a:pt x="20548" y="0"/>
                      </a:lnTo>
                      <a:cubicBezTo>
                        <a:pt x="20974" y="0"/>
                        <a:pt x="21320" y="5378"/>
                        <a:pt x="21320" y="12012"/>
                      </a:cubicBezTo>
                      <a:lnTo>
                        <a:pt x="21600" y="12012"/>
                      </a:lnTo>
                      <a:lnTo>
                        <a:pt x="21320" y="21600"/>
                      </a:lnTo>
                      <a:lnTo>
                        <a:pt x="21040" y="12012"/>
                      </a:lnTo>
                      <a:lnTo>
                        <a:pt x="21320" y="12012"/>
                      </a:lnTo>
                      <a:cubicBezTo>
                        <a:pt x="21320" y="5378"/>
                        <a:pt x="20974" y="0"/>
                        <a:pt x="20548" y="0"/>
                      </a:cubicBezTo>
                      <a:lnTo>
                        <a:pt x="771" y="0"/>
                      </a:lnTo>
                      <a:cubicBezTo>
                        <a:pt x="345" y="0"/>
                        <a:pt x="0" y="5378"/>
                        <a:pt x="0" y="12012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solidFill>
                  <a:srgbClr val="4F81BD"/>
                </a:solidFill>
                <a:ln w="25400" cap="flat" cmpd="sng">
                  <a:solidFill>
                    <a:srgbClr val="FF0000"/>
                  </a:solidFill>
                  <a:prstDash val="solid"/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lIns="45719" tIns="45719" rIns="45719" bIns="45719" anchor="ctr"/>
                <a:lstStyle/>
                <a:p>
                  <a:pPr defTabSz="914400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altLang="en-US" sz="1800" u="sng">
                    <a:solidFill>
                      <a:prstClr val="black"/>
                    </a:solidFill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3" name="Line 22"/>
                <p:cNvSpPr>
                  <a:spLocks noChangeShapeType="1"/>
                </p:cNvSpPr>
                <p:nvPr/>
              </p:nvSpPr>
              <p:spPr bwMode="auto">
                <a:xfrm>
                  <a:off x="7260141" y="821488"/>
                  <a:ext cx="1166967" cy="1"/>
                </a:xfrm>
                <a:prstGeom prst="line">
                  <a:avLst/>
                </a:prstGeom>
                <a:noFill/>
                <a:ln w="28575" cap="flat" cmpd="sng">
                  <a:solidFill>
                    <a:srgbClr val="FF0000"/>
                  </a:solidFill>
                  <a:prstDash val="solid"/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lIns="45719" tIns="45719" rIns="45719" bIns="45719"/>
                <a:lstStyle>
                  <a:lvl1pPr defTabSz="457200">
                    <a:defRPr sz="4000">
                      <a:solidFill>
                        <a:srgbClr val="000000"/>
                      </a:solidFill>
                      <a:latin typeface="Calibri" pitchFamily="34" charset="0"/>
                      <a:ea typeface="Calibri" pitchFamily="34" charset="0"/>
                      <a:cs typeface="Calibri" pitchFamily="34" charset="0"/>
                      <a:sym typeface="Calibri" pitchFamily="34" charset="0"/>
                    </a:defRPr>
                  </a:lvl1pPr>
                  <a:lvl2pPr defTabSz="457200">
                    <a:defRPr sz="4000">
                      <a:solidFill>
                        <a:srgbClr val="000000"/>
                      </a:solidFill>
                      <a:latin typeface="Calibri" pitchFamily="34" charset="0"/>
                      <a:ea typeface="Calibri" pitchFamily="34" charset="0"/>
                      <a:cs typeface="Calibri" pitchFamily="34" charset="0"/>
                      <a:sym typeface="Calibri" pitchFamily="34" charset="0"/>
                    </a:defRPr>
                  </a:lvl2pPr>
                  <a:lvl3pPr defTabSz="457200">
                    <a:defRPr sz="4000">
                      <a:solidFill>
                        <a:srgbClr val="000000"/>
                      </a:solidFill>
                      <a:latin typeface="Calibri" pitchFamily="34" charset="0"/>
                      <a:ea typeface="Calibri" pitchFamily="34" charset="0"/>
                      <a:cs typeface="Calibri" pitchFamily="34" charset="0"/>
                      <a:sym typeface="Calibri" pitchFamily="34" charset="0"/>
                    </a:defRPr>
                  </a:lvl3pPr>
                  <a:lvl4pPr defTabSz="457200">
                    <a:defRPr sz="4000">
                      <a:solidFill>
                        <a:srgbClr val="000000"/>
                      </a:solidFill>
                      <a:latin typeface="Calibri" pitchFamily="34" charset="0"/>
                      <a:ea typeface="Calibri" pitchFamily="34" charset="0"/>
                      <a:cs typeface="Calibri" pitchFamily="34" charset="0"/>
                      <a:sym typeface="Calibri" pitchFamily="34" charset="0"/>
                    </a:defRPr>
                  </a:lvl4pPr>
                  <a:lvl5pPr defTabSz="457200">
                    <a:defRPr sz="4000">
                      <a:solidFill>
                        <a:srgbClr val="000000"/>
                      </a:solidFill>
                      <a:latin typeface="Calibri" pitchFamily="34" charset="0"/>
                      <a:ea typeface="Calibri" pitchFamily="34" charset="0"/>
                      <a:cs typeface="Calibri" pitchFamily="34" charset="0"/>
                      <a:sym typeface="Calibri" pitchFamily="34" charset="0"/>
                    </a:defRPr>
                  </a:lvl5pPr>
                  <a:lvl6pPr marL="1371600" algn="ctr" defTabSz="457200" fontAlgn="base" hangingPunct="0">
                    <a:lnSpc>
                      <a:spcPct val="93000"/>
                    </a:lnSpc>
                    <a:spcBef>
                      <a:spcPct val="0"/>
                    </a:spcBef>
                    <a:spcAft>
                      <a:spcPct val="0"/>
                    </a:spcAft>
                    <a:defRPr sz="4000">
                      <a:solidFill>
                        <a:srgbClr val="000000"/>
                      </a:solidFill>
                      <a:latin typeface="Calibri" pitchFamily="34" charset="0"/>
                      <a:ea typeface="Calibri" pitchFamily="34" charset="0"/>
                      <a:cs typeface="Calibri" pitchFamily="34" charset="0"/>
                      <a:sym typeface="Calibri" pitchFamily="34" charset="0"/>
                    </a:defRPr>
                  </a:lvl6pPr>
                  <a:lvl7pPr marL="1828800" algn="ctr" defTabSz="457200" fontAlgn="base" hangingPunct="0">
                    <a:lnSpc>
                      <a:spcPct val="93000"/>
                    </a:lnSpc>
                    <a:spcBef>
                      <a:spcPct val="0"/>
                    </a:spcBef>
                    <a:spcAft>
                      <a:spcPct val="0"/>
                    </a:spcAft>
                    <a:defRPr sz="4000">
                      <a:solidFill>
                        <a:srgbClr val="000000"/>
                      </a:solidFill>
                      <a:latin typeface="Calibri" pitchFamily="34" charset="0"/>
                      <a:ea typeface="Calibri" pitchFamily="34" charset="0"/>
                      <a:cs typeface="Calibri" pitchFamily="34" charset="0"/>
                      <a:sym typeface="Calibri" pitchFamily="34" charset="0"/>
                    </a:defRPr>
                  </a:lvl7pPr>
                  <a:lvl8pPr marL="2286000" algn="ctr" defTabSz="457200" fontAlgn="base" hangingPunct="0">
                    <a:lnSpc>
                      <a:spcPct val="93000"/>
                    </a:lnSpc>
                    <a:spcBef>
                      <a:spcPct val="0"/>
                    </a:spcBef>
                    <a:spcAft>
                      <a:spcPct val="0"/>
                    </a:spcAft>
                    <a:defRPr sz="4000">
                      <a:solidFill>
                        <a:srgbClr val="000000"/>
                      </a:solidFill>
                      <a:latin typeface="Calibri" pitchFamily="34" charset="0"/>
                      <a:ea typeface="Calibri" pitchFamily="34" charset="0"/>
                      <a:cs typeface="Calibri" pitchFamily="34" charset="0"/>
                      <a:sym typeface="Calibri" pitchFamily="34" charset="0"/>
                    </a:defRPr>
                  </a:lvl8pPr>
                  <a:lvl9pPr marL="2743200" algn="ctr" defTabSz="457200" fontAlgn="base" hangingPunct="0">
                    <a:lnSpc>
                      <a:spcPct val="93000"/>
                    </a:lnSpc>
                    <a:spcBef>
                      <a:spcPct val="0"/>
                    </a:spcBef>
                    <a:spcAft>
                      <a:spcPct val="0"/>
                    </a:spcAft>
                    <a:defRPr sz="4000">
                      <a:solidFill>
                        <a:srgbClr val="000000"/>
                      </a:solidFill>
                      <a:latin typeface="Calibri" pitchFamily="34" charset="0"/>
                      <a:ea typeface="Calibri" pitchFamily="34" charset="0"/>
                      <a:cs typeface="Calibri" pitchFamily="34" charset="0"/>
                      <a:sym typeface="Calibri" pitchFamily="34" charset="0"/>
                    </a:defRPr>
                  </a:lvl9pPr>
                </a:lstStyle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altLang="en-US" sz="1200" u="sng">
                    <a:latin typeface="Helvetica" pitchFamily="34" charset="0"/>
                    <a:ea typeface="Helvetica" pitchFamily="34" charset="0"/>
                    <a:cs typeface="Helvetica" pitchFamily="34" charset="0"/>
                    <a:sym typeface="Helvetica" pitchFamily="34" charset="0"/>
                  </a:endParaRPr>
                </a:p>
              </p:txBody>
            </p:sp>
            <p:pic>
              <p:nvPicPr>
                <p:cNvPr id="27" name="Picture 26" descr="image11.png"/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205221" y="9025"/>
                  <a:ext cx="1276800" cy="50046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 cap="flat" cmpd="sng">
                      <a:solidFill>
                        <a:srgbClr val="000000"/>
                      </a:solidFill>
                      <a:prstDash val="solid"/>
                      <a:miter lim="0"/>
                      <a:headEnd type="none" w="med" len="med"/>
                      <a:tailEnd type="none" w="med" len="med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</p:grpSp>
          <p:sp>
            <p:nvSpPr>
              <p:cNvPr id="28" name="Line 22"/>
              <p:cNvSpPr>
                <a:spLocks noChangeShapeType="1"/>
              </p:cNvSpPr>
              <p:nvPr/>
            </p:nvSpPr>
            <p:spPr bwMode="auto">
              <a:xfrm flipH="1">
                <a:off x="6345533" y="5943599"/>
                <a:ext cx="1166975" cy="1"/>
              </a:xfrm>
              <a:prstGeom prst="line">
                <a:avLst/>
              </a:prstGeom>
              <a:noFill/>
              <a:ln w="28575" cap="flat" cmpd="sng">
                <a:solidFill>
                  <a:srgbClr val="FF0000"/>
                </a:solidFill>
                <a:prstDash val="solid"/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45719" tIns="45719" rIns="45719" bIns="45719"/>
              <a:lstStyle>
                <a:lvl1pPr defTabSz="457200">
                  <a:defRPr sz="4000">
                    <a:solidFill>
                      <a:srgbClr val="000000"/>
                    </a:solidFill>
                    <a:latin typeface="Calibri" pitchFamily="34" charset="0"/>
                    <a:ea typeface="Calibri" pitchFamily="34" charset="0"/>
                    <a:cs typeface="Calibri" pitchFamily="34" charset="0"/>
                    <a:sym typeface="Calibri" pitchFamily="34" charset="0"/>
                  </a:defRPr>
                </a:lvl1pPr>
                <a:lvl2pPr defTabSz="457200">
                  <a:defRPr sz="4000">
                    <a:solidFill>
                      <a:srgbClr val="000000"/>
                    </a:solidFill>
                    <a:latin typeface="Calibri" pitchFamily="34" charset="0"/>
                    <a:ea typeface="Calibri" pitchFamily="34" charset="0"/>
                    <a:cs typeface="Calibri" pitchFamily="34" charset="0"/>
                    <a:sym typeface="Calibri" pitchFamily="34" charset="0"/>
                  </a:defRPr>
                </a:lvl2pPr>
                <a:lvl3pPr defTabSz="457200">
                  <a:defRPr sz="4000">
                    <a:solidFill>
                      <a:srgbClr val="000000"/>
                    </a:solidFill>
                    <a:latin typeface="Calibri" pitchFamily="34" charset="0"/>
                    <a:ea typeface="Calibri" pitchFamily="34" charset="0"/>
                    <a:cs typeface="Calibri" pitchFamily="34" charset="0"/>
                    <a:sym typeface="Calibri" pitchFamily="34" charset="0"/>
                  </a:defRPr>
                </a:lvl3pPr>
                <a:lvl4pPr defTabSz="457200">
                  <a:defRPr sz="4000">
                    <a:solidFill>
                      <a:srgbClr val="000000"/>
                    </a:solidFill>
                    <a:latin typeface="Calibri" pitchFamily="34" charset="0"/>
                    <a:ea typeface="Calibri" pitchFamily="34" charset="0"/>
                    <a:cs typeface="Calibri" pitchFamily="34" charset="0"/>
                    <a:sym typeface="Calibri" pitchFamily="34" charset="0"/>
                  </a:defRPr>
                </a:lvl4pPr>
                <a:lvl5pPr defTabSz="457200">
                  <a:defRPr sz="4000">
                    <a:solidFill>
                      <a:srgbClr val="000000"/>
                    </a:solidFill>
                    <a:latin typeface="Calibri" pitchFamily="34" charset="0"/>
                    <a:ea typeface="Calibri" pitchFamily="34" charset="0"/>
                    <a:cs typeface="Calibri" pitchFamily="34" charset="0"/>
                    <a:sym typeface="Calibri" pitchFamily="34" charset="0"/>
                  </a:defRPr>
                </a:lvl5pPr>
                <a:lvl6pPr marL="1371600" algn="ctr" defTabSz="45720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defRPr sz="4000">
                    <a:solidFill>
                      <a:srgbClr val="000000"/>
                    </a:solidFill>
                    <a:latin typeface="Calibri" pitchFamily="34" charset="0"/>
                    <a:ea typeface="Calibri" pitchFamily="34" charset="0"/>
                    <a:cs typeface="Calibri" pitchFamily="34" charset="0"/>
                    <a:sym typeface="Calibri" pitchFamily="34" charset="0"/>
                  </a:defRPr>
                </a:lvl6pPr>
                <a:lvl7pPr marL="1828800" algn="ctr" defTabSz="45720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defRPr sz="4000">
                    <a:solidFill>
                      <a:srgbClr val="000000"/>
                    </a:solidFill>
                    <a:latin typeface="Calibri" pitchFamily="34" charset="0"/>
                    <a:ea typeface="Calibri" pitchFamily="34" charset="0"/>
                    <a:cs typeface="Calibri" pitchFamily="34" charset="0"/>
                    <a:sym typeface="Calibri" pitchFamily="34" charset="0"/>
                  </a:defRPr>
                </a:lvl7pPr>
                <a:lvl8pPr marL="2286000" algn="ctr" defTabSz="45720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defRPr sz="4000">
                    <a:solidFill>
                      <a:srgbClr val="000000"/>
                    </a:solidFill>
                    <a:latin typeface="Calibri" pitchFamily="34" charset="0"/>
                    <a:ea typeface="Calibri" pitchFamily="34" charset="0"/>
                    <a:cs typeface="Calibri" pitchFamily="34" charset="0"/>
                    <a:sym typeface="Calibri" pitchFamily="34" charset="0"/>
                  </a:defRPr>
                </a:lvl8pPr>
                <a:lvl9pPr marL="2743200" algn="ctr" defTabSz="45720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defRPr sz="4000">
                    <a:solidFill>
                      <a:srgbClr val="000000"/>
                    </a:solidFill>
                    <a:latin typeface="Calibri" pitchFamily="34" charset="0"/>
                    <a:ea typeface="Calibri" pitchFamily="34" charset="0"/>
                    <a:cs typeface="Calibri" pitchFamily="34" charset="0"/>
                    <a:sym typeface="Calibri" pitchFamily="34" charset="0"/>
                  </a:defRPr>
                </a:lvl9pPr>
              </a:lstStyle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altLang="en-US" sz="1200" u="sng">
                  <a:latin typeface="Helvetica" pitchFamily="34" charset="0"/>
                  <a:ea typeface="Helvetica" pitchFamily="34" charset="0"/>
                  <a:cs typeface="Helvetica" pitchFamily="34" charset="0"/>
                  <a:sym typeface="Helvetica" pitchFamily="34" charset="0"/>
                </a:endParaRPr>
              </a:p>
            </p:txBody>
          </p:sp>
        </p:grpSp>
        <p:sp>
          <p:nvSpPr>
            <p:cNvPr id="29" name="Rectangle 28"/>
            <p:cNvSpPr/>
            <p:nvPr/>
          </p:nvSpPr>
          <p:spPr>
            <a:xfrm>
              <a:off x="2667000" y="4953000"/>
              <a:ext cx="4953000" cy="12954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4197479" y="5068669"/>
              <a:ext cx="212712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800" dirty="0" smtClean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Multi-reflection TOF </a:t>
              </a:r>
            </a:p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800" dirty="0" smtClean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m/q separation</a:t>
              </a:r>
              <a:endParaRPr lang="en-US" sz="1800" dirty="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1" name="Oval 30"/>
            <p:cNvSpPr/>
            <p:nvPr/>
          </p:nvSpPr>
          <p:spPr>
            <a:xfrm>
              <a:off x="2866796" y="5140070"/>
              <a:ext cx="638404" cy="80353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</a:endParaRPr>
            </a:p>
          </p:txBody>
        </p:sp>
      </p:grpSp>
      <p:sp>
        <p:nvSpPr>
          <p:cNvPr id="35" name="Down Arrow 34"/>
          <p:cNvSpPr/>
          <p:nvPr/>
        </p:nvSpPr>
        <p:spPr>
          <a:xfrm rot="5400000">
            <a:off x="2257196" y="5189709"/>
            <a:ext cx="381000" cy="685800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1027" name="TextBox 1026"/>
          <p:cNvSpPr txBox="1"/>
          <p:nvPr/>
        </p:nvSpPr>
        <p:spPr>
          <a:xfrm>
            <a:off x="381000" y="2963910"/>
            <a:ext cx="542982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defTabSz="9144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dirty="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Tagging of reaction products</a:t>
            </a:r>
          </a:p>
          <a:p>
            <a:pPr marL="342900" indent="-342900" defTabSz="9144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dirty="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Stopping of ions in He gas cell</a:t>
            </a:r>
          </a:p>
          <a:p>
            <a:pPr marL="342900" indent="-342900" defTabSz="9144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dirty="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Possibility of laser-ionization (optional)</a:t>
            </a:r>
          </a:p>
          <a:p>
            <a:pPr marL="342900" indent="-342900" defTabSz="9144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dirty="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Cooling and bunching of ions </a:t>
            </a:r>
          </a:p>
          <a:p>
            <a:pPr marL="342900" indent="-342900" defTabSz="9144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dirty="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Separation from contamination in TOF spectrometer</a:t>
            </a:r>
          </a:p>
          <a:p>
            <a:pPr marL="342900" indent="-342900" defTabSz="9144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dirty="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High-precision m/q measurement in Penning trap</a:t>
            </a:r>
            <a:endParaRPr lang="en-US" sz="1800" dirty="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29" name="TextBox 1028"/>
              <p:cNvSpPr txBox="1"/>
              <p:nvPr/>
            </p:nvSpPr>
            <p:spPr>
              <a:xfrm>
                <a:off x="304800" y="5763578"/>
                <a:ext cx="1303434" cy="6109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14400" fontAlgn="auto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solidFill>
                                <a:prstClr val="black"/>
                              </a:solidFill>
                              <a:latin typeface="Cambria Math"/>
                              <a:ea typeface="Cambria Math"/>
                              <a:cs typeface="+mn-cs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prstClr val="black"/>
                              </a:solidFill>
                              <a:latin typeface="Cambria Math"/>
                              <a:ea typeface="Cambria Math"/>
                              <a:cs typeface="+mn-cs"/>
                            </a:rPr>
                            <m:t>𝜈</m:t>
                          </m:r>
                        </m:e>
                        <m:sub>
                          <m:r>
                            <a:rPr lang="en-US" sz="1800" i="1" smtClean="0">
                              <a:solidFill>
                                <a:prstClr val="black"/>
                              </a:solidFill>
                              <a:latin typeface="Cambria Math"/>
                              <a:ea typeface="Cambria Math"/>
                              <a:cs typeface="+mn-cs"/>
                            </a:rPr>
                            <m:t>𝑐</m:t>
                          </m:r>
                        </m:sub>
                      </m:sSub>
                      <m:r>
                        <a:rPr lang="en-US" sz="1800" i="1" smtClean="0">
                          <a:solidFill>
                            <a:prstClr val="black"/>
                          </a:solidFill>
                          <a:latin typeface="Cambria Math"/>
                          <a:ea typeface="Cambria Math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lang="en-US" sz="1800" i="1" smtClean="0">
                              <a:solidFill>
                                <a:prstClr val="black"/>
                              </a:solidFill>
                              <a:latin typeface="Cambria Math"/>
                              <a:ea typeface="Cambria Math"/>
                              <a:cs typeface="+mn-cs"/>
                            </a:rPr>
                          </m:ctrlPr>
                        </m:fPr>
                        <m:num>
                          <m:r>
                            <a:rPr lang="en-US" sz="1800" i="1" smtClean="0">
                              <a:solidFill>
                                <a:prstClr val="black"/>
                              </a:solidFill>
                              <a:latin typeface="Cambria Math"/>
                              <a:ea typeface="Cambria Math"/>
                              <a:cs typeface="+mn-cs"/>
                            </a:rPr>
                            <m:t>𝑞</m:t>
                          </m:r>
                        </m:num>
                        <m:den>
                          <m:r>
                            <a:rPr lang="en-US" sz="1800" i="1" smtClean="0">
                              <a:solidFill>
                                <a:prstClr val="black"/>
                              </a:solidFill>
                              <a:latin typeface="Cambria Math"/>
                              <a:ea typeface="Cambria Math"/>
                              <a:cs typeface="+mn-cs"/>
                            </a:rPr>
                            <m:t>𝑚</m:t>
                          </m:r>
                        </m:den>
                      </m:f>
                      <m:r>
                        <a:rPr lang="en-US" sz="1800" i="1" smtClean="0">
                          <a:solidFill>
                            <a:prstClr val="black"/>
                          </a:solidFill>
                          <a:latin typeface="Cambria Math"/>
                          <a:ea typeface="Cambria Math"/>
                          <a:cs typeface="+mn-cs"/>
                        </a:rPr>
                        <m:t> </m:t>
                      </m:r>
                      <m:f>
                        <m:fPr>
                          <m:ctrlPr>
                            <a:rPr lang="en-US" sz="1800" i="1" smtClean="0">
                              <a:solidFill>
                                <a:prstClr val="black"/>
                              </a:solidFill>
                              <a:latin typeface="Cambria Math"/>
                              <a:ea typeface="Cambria Math"/>
                              <a:cs typeface="+mn-cs"/>
                            </a:rPr>
                          </m:ctrlPr>
                        </m:fPr>
                        <m:num>
                          <m:r>
                            <a:rPr lang="en-US" sz="1800" i="1" smtClean="0">
                              <a:solidFill>
                                <a:prstClr val="black"/>
                              </a:solidFill>
                              <a:latin typeface="Cambria Math"/>
                              <a:ea typeface="Cambria Math"/>
                              <a:cs typeface="+mn-cs"/>
                            </a:rPr>
                            <m:t>𝐵</m:t>
                          </m:r>
                        </m:num>
                        <m:den>
                          <m:r>
                            <a:rPr lang="en-US" sz="1800" i="1" smtClean="0">
                              <a:solidFill>
                                <a:prstClr val="black"/>
                              </a:solidFill>
                              <a:latin typeface="Cambria Math"/>
                              <a:ea typeface="Cambria Math"/>
                              <a:cs typeface="+mn-cs"/>
                            </a:rPr>
                            <m:t>2</m:t>
                          </m:r>
                          <m:r>
                            <a:rPr lang="en-US" sz="1800" i="1" smtClean="0">
                              <a:solidFill>
                                <a:prstClr val="black"/>
                              </a:solidFill>
                              <a:latin typeface="Cambria Math"/>
                              <a:ea typeface="Cambria Math"/>
                              <a:cs typeface="+mn-cs"/>
                            </a:rPr>
                            <m:t>𝜋</m:t>
                          </m:r>
                        </m:den>
                      </m:f>
                    </m:oMath>
                  </m:oMathPara>
                </a14:m>
                <a:endParaRPr lang="en-US" sz="180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029" name="TextBox 10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" y="5763578"/>
                <a:ext cx="1303434" cy="610936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Elbow Connector 6"/>
          <p:cNvCxnSpPr>
            <a:endCxn id="4" idx="2"/>
          </p:cNvCxnSpPr>
          <p:nvPr/>
        </p:nvCxnSpPr>
        <p:spPr>
          <a:xfrm flipV="1">
            <a:off x="6677966" y="1910533"/>
            <a:ext cx="1665934" cy="1053377"/>
          </a:xfrm>
          <a:prstGeom prst="bentConnector2">
            <a:avLst/>
          </a:prstGeom>
          <a:ln w="57150">
            <a:solidFill>
              <a:srgbClr val="FFFF0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6586245" y="2636054"/>
            <a:ext cx="11036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Laser</a:t>
            </a:r>
          </a:p>
          <a:p>
            <a:pPr algn="ctr"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ionization</a:t>
            </a:r>
            <a:endParaRPr lang="en-US" sz="1800" dirty="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7589519" y="976558"/>
            <a:ext cx="1853020" cy="5256464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5701369" y="2647723"/>
            <a:ext cx="1835503" cy="2070513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381000" y="2963909"/>
            <a:ext cx="5429820" cy="140973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319776" y="2928582"/>
            <a:ext cx="2800340" cy="2246769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2000" dirty="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Mounted on a platform</a:t>
            </a:r>
          </a:p>
          <a:p>
            <a:pPr marL="285750" indent="-285750" defTabSz="9144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Off-line test of setup</a:t>
            </a:r>
          </a:p>
          <a:p>
            <a:pPr marL="285750" indent="-285750" defTabSz="9144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Interchangeable with focal plane detector of EMMA </a:t>
            </a:r>
          </a:p>
          <a:p>
            <a:pPr marL="285750" indent="-285750" defTabSz="9144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Penning trap will be installed permanently</a:t>
            </a:r>
            <a:endParaRPr lang="en-US" sz="2000" dirty="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40" name="Right Arrow 39"/>
          <p:cNvSpPr/>
          <p:nvPr/>
        </p:nvSpPr>
        <p:spPr>
          <a:xfrm>
            <a:off x="5638800" y="3497310"/>
            <a:ext cx="680976" cy="333397"/>
          </a:xfrm>
          <a:prstGeom prst="rightArrow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6200" y="5148779"/>
            <a:ext cx="2035814" cy="646331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Mass measurement</a:t>
            </a:r>
          </a:p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Penning trap</a:t>
            </a:r>
            <a:endParaRPr lang="en-US" sz="1800" dirty="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EMMA without trap</a:t>
            </a:r>
            <a:endParaRPr lang="en-US" dirty="0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July 10, 2017</a:t>
            </a:r>
            <a:endParaRPr lang="en-US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2017 Science Week - ARIEL/ISAC Nuclear Physics</a:t>
            </a:r>
            <a:endParaRPr lang="en-US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3512733-F38B-6A49-BC10-73E8D4B90B73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  <p:sp>
        <p:nvSpPr>
          <p:cNvPr id="41" name="TextBox 40"/>
          <p:cNvSpPr txBox="1"/>
          <p:nvPr/>
        </p:nvSpPr>
        <p:spPr>
          <a:xfrm>
            <a:off x="4303920" y="94596"/>
            <a:ext cx="26959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i="1" dirty="0" smtClean="0">
                <a:solidFill>
                  <a:srgbClr val="FF0000"/>
                </a:solidFill>
              </a:rPr>
              <a:t>Slide courtesy of T. Brunner</a:t>
            </a:r>
            <a:endParaRPr lang="en-US" sz="16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62121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4743"/>
            <a:ext cx="8229600" cy="605977"/>
          </a:xfrm>
        </p:spPr>
        <p:txBody>
          <a:bodyPr/>
          <a:lstStyle/>
          <a:p>
            <a:r>
              <a:rPr lang="en-US" dirty="0" smtClean="0"/>
              <a:t>RF funnel concept</a:t>
            </a:r>
            <a:endParaRPr lang="en-US" dirty="0"/>
          </a:p>
        </p:txBody>
      </p:sp>
      <p:pic>
        <p:nvPicPr>
          <p:cNvPr id="8" name="Content Placeholder 5"/>
          <p:cNvPicPr>
            <a:picLocks noGrp="1" noChangeAspect="1"/>
          </p:cNvPicPr>
          <p:nvPr>
            <p:ph idx="4294967295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99020"/>
            <a:ext cx="1946275" cy="1943100"/>
          </a:xfrm>
        </p:spPr>
      </p:pic>
      <p:pic>
        <p:nvPicPr>
          <p:cNvPr id="66565" name="Picture 5" descr="C:\Users\Thomas Brunner\OneDrive\EXO\CorelDraw\20141113-Funnel-concept.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924"/>
          <a:stretch/>
        </p:blipFill>
        <p:spPr bwMode="auto">
          <a:xfrm>
            <a:off x="76201" y="788665"/>
            <a:ext cx="5858774" cy="3008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0"/>
          <p:cNvSpPr>
            <a:spLocks/>
          </p:cNvSpPr>
          <p:nvPr/>
        </p:nvSpPr>
        <p:spPr bwMode="auto">
          <a:xfrm>
            <a:off x="6232525" y="2082971"/>
            <a:ext cx="2603500" cy="1117600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lIns="0" tIns="0" rIns="0" bIns="0"/>
          <a:lstStyle>
            <a:lvl1pPr marL="38100"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altLang="en-US" sz="1800" dirty="0">
                <a:solidFill>
                  <a:prstClr val="black"/>
                </a:solidFill>
                <a:latin typeface="Calibri" charset="0"/>
                <a:ea typeface="Calibri" charset="0"/>
                <a:cs typeface="Calibri" charset="0"/>
                <a:sym typeface="Calibri" charset="0"/>
              </a:rPr>
              <a:t>V</a:t>
            </a:r>
            <a:r>
              <a:rPr lang="en-US" altLang="en-US" sz="1700" baseline="-6000" dirty="0">
                <a:solidFill>
                  <a:prstClr val="black"/>
                </a:solidFill>
                <a:latin typeface="Calibri" charset="0"/>
                <a:ea typeface="Calibri" charset="0"/>
                <a:cs typeface="Calibri" charset="0"/>
                <a:sym typeface="Calibri" charset="0"/>
              </a:rPr>
              <a:t>RF</a:t>
            </a:r>
            <a:r>
              <a:rPr lang="en-US" altLang="en-US" sz="1800" dirty="0">
                <a:solidFill>
                  <a:prstClr val="black"/>
                </a:solidFill>
                <a:latin typeface="Calibri" charset="0"/>
                <a:ea typeface="Calibri" charset="0"/>
                <a:cs typeface="Calibri" charset="0"/>
                <a:sym typeface="Calibri" charset="0"/>
              </a:rPr>
              <a:t> = 120 </a:t>
            </a:r>
            <a:r>
              <a:rPr lang="en-US" altLang="en-US" sz="1800" dirty="0" smtClean="0">
                <a:solidFill>
                  <a:prstClr val="black"/>
                </a:solidFill>
                <a:latin typeface="Calibri" charset="0"/>
                <a:ea typeface="Calibri" charset="0"/>
                <a:cs typeface="Calibri" charset="0"/>
                <a:sym typeface="Calibri" charset="0"/>
              </a:rPr>
              <a:t>V, f</a:t>
            </a:r>
            <a:r>
              <a:rPr lang="en-US" altLang="en-US" sz="1800" baseline="-6000" dirty="0" smtClean="0">
                <a:solidFill>
                  <a:prstClr val="black"/>
                </a:solidFill>
                <a:latin typeface="Calibri" charset="0"/>
                <a:ea typeface="Calibri" charset="0"/>
                <a:cs typeface="Calibri" charset="0"/>
                <a:sym typeface="Calibri" charset="0"/>
              </a:rPr>
              <a:t> </a:t>
            </a:r>
            <a:r>
              <a:rPr lang="en-US" altLang="en-US" sz="1800" dirty="0">
                <a:solidFill>
                  <a:prstClr val="black"/>
                </a:solidFill>
                <a:latin typeface="Calibri" charset="0"/>
                <a:ea typeface="Calibri" charset="0"/>
                <a:cs typeface="Calibri" charset="0"/>
                <a:sym typeface="Calibri" charset="0"/>
              </a:rPr>
              <a:t>= 10 MHz</a:t>
            </a:r>
          </a:p>
          <a:p>
            <a:pPr algn="ctr"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altLang="en-US" sz="1800" dirty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rPr>
              <a:t>Simulated Ba</a:t>
            </a:r>
            <a:r>
              <a:rPr lang="en-US" altLang="en-US" sz="1800" baseline="32000" dirty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rPr>
              <a:t>+ </a:t>
            </a:r>
            <a:r>
              <a:rPr lang="en-US" altLang="en-US" sz="1800" dirty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rPr>
              <a:t>transmission ~95%</a:t>
            </a:r>
          </a:p>
        </p:txBody>
      </p:sp>
      <p:sp>
        <p:nvSpPr>
          <p:cNvPr id="13" name="Rectangle 11"/>
          <p:cNvSpPr>
            <a:spLocks/>
          </p:cNvSpPr>
          <p:nvPr/>
        </p:nvSpPr>
        <p:spPr bwMode="auto">
          <a:xfrm>
            <a:off x="5867400" y="585944"/>
            <a:ext cx="3229025" cy="1384995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wrap="none" lIns="0" tIns="0" rIns="0" bIns="0">
            <a:spAutoFit/>
          </a:bodyPr>
          <a:lstStyle>
            <a:lvl1pPr marL="323850" indent="-285750"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altLang="en-US" sz="1800" dirty="0">
                <a:solidFill>
                  <a:prstClr val="black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RF-funnel </a:t>
            </a:r>
            <a:r>
              <a:rPr lang="en-US" altLang="en-US" sz="1800" dirty="0" smtClean="0">
                <a:solidFill>
                  <a:prstClr val="black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concept for Ba-tagging:</a:t>
            </a:r>
            <a:endParaRPr lang="en-US" altLang="en-US" sz="1800" dirty="0">
              <a:solidFill>
                <a:prstClr val="black"/>
              </a:solidFill>
              <a:latin typeface="Calibri Bold" charset="0"/>
              <a:ea typeface="Calibri Bold" charset="0"/>
              <a:cs typeface="Calibri Bold" charset="0"/>
              <a:sym typeface="Calibri Bold" charset="0"/>
            </a:endParaRPr>
          </a:p>
          <a:p>
            <a:pPr defTabSz="914400" fontAlgn="auto">
              <a:spcBef>
                <a:spcPts val="0"/>
              </a:spcBef>
              <a:spcAft>
                <a:spcPts val="0"/>
              </a:spcAft>
              <a:buSzPct val="43000"/>
              <a:buFont typeface="Calibri" charset="0"/>
              <a:buChar char="•"/>
            </a:pPr>
            <a:r>
              <a:rPr lang="en-US" altLang="en-US" sz="1800" dirty="0">
                <a:solidFill>
                  <a:prstClr val="black"/>
                </a:solidFill>
                <a:latin typeface="Calibri" charset="0"/>
                <a:ea typeface="Calibri" charset="0"/>
                <a:cs typeface="Calibri" charset="0"/>
                <a:sym typeface="Calibri" charset="0"/>
              </a:rPr>
              <a:t>Converging-diverging nozzle</a:t>
            </a:r>
          </a:p>
          <a:p>
            <a:pPr defTabSz="914400" fontAlgn="auto">
              <a:spcBef>
                <a:spcPts val="0"/>
              </a:spcBef>
              <a:spcAft>
                <a:spcPts val="0"/>
              </a:spcAft>
              <a:buSzPct val="43000"/>
              <a:buFont typeface="Calibri" charset="0"/>
              <a:buChar char="•"/>
            </a:pPr>
            <a:r>
              <a:rPr lang="en-US" altLang="en-US" sz="1800" dirty="0">
                <a:solidFill>
                  <a:prstClr val="black"/>
                </a:solidFill>
                <a:latin typeface="Calibri" charset="0"/>
                <a:ea typeface="Calibri" charset="0"/>
                <a:cs typeface="Calibri" charset="0"/>
                <a:sym typeface="Calibri" charset="0"/>
              </a:rPr>
              <a:t>2 Stacks total 301 electrodes</a:t>
            </a:r>
          </a:p>
          <a:p>
            <a:pPr defTabSz="914400" fontAlgn="auto">
              <a:spcBef>
                <a:spcPts val="0"/>
              </a:spcBef>
              <a:spcAft>
                <a:spcPts val="0"/>
              </a:spcAft>
              <a:buSzPct val="43000"/>
              <a:buFont typeface="Calibri" charset="0"/>
              <a:buChar char="•"/>
            </a:pPr>
            <a:r>
              <a:rPr lang="en-US" altLang="en-US" sz="1800" dirty="0">
                <a:solidFill>
                  <a:prstClr val="black"/>
                </a:solidFill>
                <a:latin typeface="Calibri" charset="0"/>
                <a:ea typeface="Calibri" charset="0"/>
                <a:cs typeface="Calibri" charset="0"/>
                <a:sym typeface="Calibri" charset="0"/>
              </a:rPr>
              <a:t>RF-field applied to electrodes</a:t>
            </a:r>
          </a:p>
          <a:p>
            <a:pPr defTabSz="914400" fontAlgn="auto">
              <a:spcBef>
                <a:spcPts val="0"/>
              </a:spcBef>
              <a:spcAft>
                <a:spcPts val="0"/>
              </a:spcAft>
              <a:buSzPct val="43000"/>
              <a:buFont typeface="Calibri" charset="0"/>
              <a:buChar char="•"/>
            </a:pPr>
            <a:r>
              <a:rPr lang="en-US" altLang="en-US" sz="1800" dirty="0" smtClean="0">
                <a:solidFill>
                  <a:prstClr val="black"/>
                </a:solidFill>
                <a:latin typeface="Calibri" charset="0"/>
                <a:ea typeface="Calibri" charset="0"/>
                <a:cs typeface="Calibri" charset="0"/>
                <a:sym typeface="Calibri" charset="0"/>
              </a:rPr>
              <a:t>P</a:t>
            </a:r>
            <a:r>
              <a:rPr lang="en-US" altLang="en-US" sz="1800" baseline="-25000" dirty="0" smtClean="0">
                <a:solidFill>
                  <a:prstClr val="black"/>
                </a:solidFill>
                <a:latin typeface="Calibri" charset="0"/>
                <a:ea typeface="Calibri" charset="0"/>
                <a:cs typeface="Calibri" charset="0"/>
                <a:sym typeface="Calibri" charset="0"/>
              </a:rPr>
              <a:t>A</a:t>
            </a:r>
            <a:r>
              <a:rPr lang="en-US" altLang="en-US" sz="1800" dirty="0" smtClean="0">
                <a:solidFill>
                  <a:prstClr val="black"/>
                </a:solidFill>
                <a:latin typeface="Calibri" charset="0"/>
                <a:ea typeface="Calibri" charset="0"/>
                <a:cs typeface="Calibri" charset="0"/>
                <a:sym typeface="Calibri" charset="0"/>
              </a:rPr>
              <a:t> </a:t>
            </a:r>
            <a:r>
              <a:rPr lang="en-US" altLang="en-US" sz="1800" dirty="0">
                <a:solidFill>
                  <a:prstClr val="black"/>
                </a:solidFill>
                <a:latin typeface="Calibri" charset="0"/>
                <a:ea typeface="Calibri" charset="0"/>
                <a:cs typeface="Calibri" charset="0"/>
                <a:sym typeface="Calibri" charset="0"/>
              </a:rPr>
              <a:t>= 10 bar, </a:t>
            </a:r>
            <a:r>
              <a:rPr lang="en-US" altLang="en-US" sz="1800" dirty="0" smtClean="0">
                <a:solidFill>
                  <a:prstClr val="black"/>
                </a:solidFill>
                <a:latin typeface="Calibri" charset="0"/>
                <a:ea typeface="Calibri" charset="0"/>
                <a:cs typeface="Calibri" charset="0"/>
                <a:sym typeface="Calibri" charset="0"/>
              </a:rPr>
              <a:t>P</a:t>
            </a:r>
            <a:r>
              <a:rPr lang="en-US" altLang="en-US" sz="1800" baseline="-25000" dirty="0" smtClean="0">
                <a:solidFill>
                  <a:prstClr val="black"/>
                </a:solidFill>
                <a:latin typeface="Calibri" charset="0"/>
                <a:ea typeface="Calibri" charset="0"/>
                <a:cs typeface="Calibri" charset="0"/>
                <a:sym typeface="Calibri" charset="0"/>
              </a:rPr>
              <a:t>B</a:t>
            </a:r>
            <a:r>
              <a:rPr lang="en-US" altLang="en-US" sz="1800" dirty="0" smtClean="0">
                <a:solidFill>
                  <a:prstClr val="black"/>
                </a:solidFill>
                <a:latin typeface="Calibri" charset="0"/>
                <a:ea typeface="Calibri" charset="0"/>
                <a:cs typeface="Calibri" charset="0"/>
                <a:sym typeface="Calibri" charset="0"/>
              </a:rPr>
              <a:t> </a:t>
            </a:r>
            <a:r>
              <a:rPr lang="en-US" altLang="en-US" sz="1800" dirty="0">
                <a:solidFill>
                  <a:prstClr val="black"/>
                </a:solidFill>
                <a:latin typeface="Calibri" charset="0"/>
                <a:ea typeface="Calibri" charset="0"/>
                <a:cs typeface="Calibri" charset="0"/>
                <a:sym typeface="Calibri" charset="0"/>
              </a:rPr>
              <a:t>= 1 mbar</a:t>
            </a:r>
          </a:p>
        </p:txBody>
      </p:sp>
      <p:sp>
        <p:nvSpPr>
          <p:cNvPr id="14" name="Rectangle 12"/>
          <p:cNvSpPr>
            <a:spLocks/>
          </p:cNvSpPr>
          <p:nvPr/>
        </p:nvSpPr>
        <p:spPr bwMode="auto">
          <a:xfrm>
            <a:off x="6232525" y="2948144"/>
            <a:ext cx="2603500" cy="111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chemeClr val="tx1"/>
                </a:solidFill>
                <a:round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>
            <a:lvl1pPr marL="38100"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altLang="en-US" sz="1800" dirty="0">
                <a:solidFill>
                  <a:prstClr val="black"/>
                </a:solidFill>
                <a:latin typeface="Calibri" charset="0"/>
                <a:ea typeface="Calibri" charset="0"/>
                <a:cs typeface="Calibri" charset="0"/>
                <a:sym typeface="Calibri" charset="0"/>
              </a:rPr>
              <a:t>V</a:t>
            </a:r>
            <a:r>
              <a:rPr lang="en-US" altLang="en-US" sz="1800" baseline="-6000" dirty="0">
                <a:solidFill>
                  <a:prstClr val="black"/>
                </a:solidFill>
                <a:latin typeface="Calibri" charset="0"/>
                <a:ea typeface="Calibri" charset="0"/>
                <a:cs typeface="Calibri" charset="0"/>
                <a:sym typeface="Calibri" charset="0"/>
              </a:rPr>
              <a:t>RF</a:t>
            </a:r>
            <a:r>
              <a:rPr lang="en-US" altLang="en-US" sz="1800" dirty="0">
                <a:solidFill>
                  <a:prstClr val="black"/>
                </a:solidFill>
                <a:latin typeface="Calibri" charset="0"/>
                <a:ea typeface="Calibri" charset="0"/>
                <a:cs typeface="Calibri" charset="0"/>
                <a:sym typeface="Calibri" charset="0"/>
              </a:rPr>
              <a:t> =  </a:t>
            </a:r>
            <a:r>
              <a:rPr lang="en-US" altLang="en-US" sz="1800" dirty="0" smtClean="0">
                <a:solidFill>
                  <a:prstClr val="black"/>
                </a:solidFill>
                <a:latin typeface="Calibri" charset="0"/>
                <a:ea typeface="Calibri" charset="0"/>
                <a:cs typeface="Calibri" charset="0"/>
                <a:sym typeface="Calibri" charset="0"/>
              </a:rPr>
              <a:t>25V, f</a:t>
            </a:r>
            <a:r>
              <a:rPr lang="en-US" altLang="en-US" sz="1800" baseline="-6000" dirty="0" smtClean="0">
                <a:solidFill>
                  <a:prstClr val="black"/>
                </a:solidFill>
                <a:latin typeface="Calibri" charset="0"/>
                <a:ea typeface="Calibri" charset="0"/>
                <a:cs typeface="Calibri" charset="0"/>
                <a:sym typeface="Calibri" charset="0"/>
              </a:rPr>
              <a:t> </a:t>
            </a:r>
            <a:r>
              <a:rPr lang="en-US" altLang="en-US" sz="1800" dirty="0">
                <a:solidFill>
                  <a:prstClr val="black"/>
                </a:solidFill>
                <a:latin typeface="Calibri" charset="0"/>
                <a:ea typeface="Calibri" charset="0"/>
                <a:cs typeface="Calibri" charset="0"/>
                <a:sym typeface="Calibri" charset="0"/>
              </a:rPr>
              <a:t>= 2.6 MHz</a:t>
            </a:r>
          </a:p>
          <a:p>
            <a:pPr algn="ctr"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altLang="en-US" sz="1800" dirty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rPr>
              <a:t>Simulated Ba</a:t>
            </a:r>
            <a:r>
              <a:rPr lang="en-US" altLang="en-US" sz="1800" baseline="32000" dirty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rPr>
              <a:t>+</a:t>
            </a:r>
            <a:r>
              <a:rPr lang="en-US" altLang="en-US" sz="1800" dirty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rPr>
              <a:t> transmission ~72%</a:t>
            </a:r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32370789"/>
              </p:ext>
            </p:extLst>
          </p:nvPr>
        </p:nvGraphicFramePr>
        <p:xfrm>
          <a:off x="2743200" y="4099019"/>
          <a:ext cx="2971800" cy="19133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6" name="Acrobat Document" r:id="rId5" imgW="2781201" imgH="1790469" progId="AcroExch.Document.DC">
                  <p:embed/>
                </p:oleObj>
              </mc:Choice>
              <mc:Fallback>
                <p:oleObj name="Acrobat Document" r:id="rId5" imgW="2781201" imgH="1790469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743200" y="4099019"/>
                        <a:ext cx="2971800" cy="191335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5999834" y="4137132"/>
            <a:ext cx="28639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Possible to extract ions from 10 bar </a:t>
            </a:r>
            <a:r>
              <a:rPr lang="en-US" sz="1800" dirty="0" err="1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Xe</a:t>
            </a:r>
            <a:r>
              <a:rPr lang="en-US" sz="1800" dirty="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 </a:t>
            </a:r>
            <a:r>
              <a:rPr lang="en-US" sz="1800" dirty="0" smtClean="0">
                <a:solidFill>
                  <a:prstClr val="black"/>
                </a:solidFill>
                <a:latin typeface="Calibri"/>
                <a:ea typeface="+mn-ea"/>
                <a:cs typeface="+mn-cs"/>
                <a:sym typeface="Wingdings" panose="05000000000000000000" pitchFamily="2" charset="2"/>
              </a:rPr>
              <a:t> initial design (and Ba-tagging design) by V. Varentsov for ion extraction from 0.1-1bar He</a:t>
            </a:r>
          </a:p>
          <a:p>
            <a:pPr marL="285750" indent="-285750" defTabSz="9144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à"/>
            </a:pPr>
            <a:r>
              <a:rPr lang="en-US" sz="1800" dirty="0" smtClean="0">
                <a:solidFill>
                  <a:prstClr val="black"/>
                </a:solidFill>
                <a:latin typeface="Calibri"/>
                <a:ea typeface="+mn-ea"/>
                <a:cs typeface="+mn-cs"/>
                <a:sym typeface="Wingdings" panose="05000000000000000000" pitchFamily="2" charset="2"/>
              </a:rPr>
              <a:t>Optimization of design by V. </a:t>
            </a:r>
            <a:r>
              <a:rPr lang="en-US" sz="1800" dirty="0" err="1" smtClean="0">
                <a:solidFill>
                  <a:prstClr val="black"/>
                </a:solidFill>
                <a:latin typeface="Calibri"/>
                <a:ea typeface="+mn-ea"/>
                <a:cs typeface="+mn-cs"/>
                <a:sym typeface="Wingdings" panose="05000000000000000000" pitchFamily="2" charset="2"/>
              </a:rPr>
              <a:t>Varetsov</a:t>
            </a:r>
            <a:r>
              <a:rPr lang="en-US" sz="1800" dirty="0" smtClean="0">
                <a:solidFill>
                  <a:prstClr val="black"/>
                </a:solidFill>
                <a:latin typeface="Calibri"/>
                <a:ea typeface="+mn-ea"/>
                <a:cs typeface="+mn-cs"/>
                <a:sym typeface="Wingdings" panose="05000000000000000000" pitchFamily="2" charset="2"/>
              </a:rPr>
              <a:t> at GSI-FAIR</a:t>
            </a:r>
          </a:p>
          <a:p>
            <a:pPr marL="285750" indent="-285750" defTabSz="9144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à"/>
            </a:pPr>
            <a:r>
              <a:rPr lang="en-US" sz="1800" dirty="0" smtClean="0">
                <a:solidFill>
                  <a:prstClr val="black"/>
                </a:solidFill>
                <a:latin typeface="Calibri"/>
                <a:ea typeface="+mn-ea"/>
                <a:cs typeface="+mn-cs"/>
                <a:sym typeface="Wingdings" panose="05000000000000000000" pitchFamily="2" charset="2"/>
              </a:rPr>
              <a:t>Extraction times O(10ms)</a:t>
            </a:r>
            <a:endParaRPr lang="en-US" sz="1800" dirty="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04800" y="6004020"/>
            <a:ext cx="3402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sv-SE" sz="1800" i="1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Int. J. Mass Spec. 379, 110 (2015</a:t>
            </a:r>
            <a:r>
              <a:rPr lang="sv-SE" sz="1800" i="1" dirty="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) </a:t>
            </a:r>
            <a:endParaRPr lang="en-US" sz="1800" dirty="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6201" y="1576544"/>
            <a:ext cx="761999" cy="914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762000" y="1162761"/>
            <a:ext cx="76200" cy="8255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762000" y="1315161"/>
            <a:ext cx="76200" cy="8255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762000" y="1493993"/>
            <a:ext cx="76200" cy="8255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762000" y="1646393"/>
            <a:ext cx="76200" cy="8255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18" name="Oval 17"/>
          <p:cNvSpPr/>
          <p:nvPr/>
        </p:nvSpPr>
        <p:spPr>
          <a:xfrm>
            <a:off x="762000" y="2458161"/>
            <a:ext cx="76200" cy="8255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19" name="Oval 18"/>
          <p:cNvSpPr/>
          <p:nvPr/>
        </p:nvSpPr>
        <p:spPr>
          <a:xfrm>
            <a:off x="762000" y="2610561"/>
            <a:ext cx="76200" cy="8255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20" name="Oval 19"/>
          <p:cNvSpPr/>
          <p:nvPr/>
        </p:nvSpPr>
        <p:spPr>
          <a:xfrm>
            <a:off x="762000" y="2789393"/>
            <a:ext cx="76200" cy="8255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21" name="Oval 20"/>
          <p:cNvSpPr/>
          <p:nvPr/>
        </p:nvSpPr>
        <p:spPr>
          <a:xfrm>
            <a:off x="762000" y="2941793"/>
            <a:ext cx="76200" cy="8255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 rot="16200000">
            <a:off x="172351" y="1267136"/>
            <a:ext cx="8715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400" dirty="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RF carpet</a:t>
            </a:r>
            <a:endParaRPr lang="en-US" sz="1400" dirty="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4876800" y="2082971"/>
            <a:ext cx="838200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4525059" y="1646393"/>
            <a:ext cx="778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To LPT</a:t>
            </a:r>
            <a:endParaRPr lang="en-US" sz="1800" dirty="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23" name="TextBox 22"/>
          <p:cNvSpPr txBox="1"/>
          <p:nvPr/>
        </p:nvSpPr>
        <p:spPr>
          <a:xfrm rot="16200000">
            <a:off x="-366902" y="1793117"/>
            <a:ext cx="1298112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S</a:t>
            </a:r>
            <a:r>
              <a:rPr lang="en-US" sz="1800" dirty="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topper cell</a:t>
            </a:r>
            <a:endParaRPr lang="en-US" sz="1800" dirty="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July 10, 2017</a:t>
            </a:r>
            <a:endParaRPr lang="en-US"/>
          </a:p>
        </p:txBody>
      </p:sp>
      <p:sp>
        <p:nvSpPr>
          <p:cNvPr id="24" name="Footer Placeholder 2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2017 Science Week - ARIEL/ISAC Nuclear Physics</a:t>
            </a:r>
            <a:endParaRPr lang="en-US"/>
          </a:p>
        </p:txBody>
      </p:sp>
      <p:sp>
        <p:nvSpPr>
          <p:cNvPr id="25" name="Slide Number Placeholder 2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3512733-F38B-6A49-BC10-73E8D4B90B73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4303920" y="94596"/>
            <a:ext cx="26959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i="1" dirty="0" smtClean="0">
                <a:solidFill>
                  <a:srgbClr val="FF0000"/>
                </a:solidFill>
              </a:rPr>
              <a:t>Slide courtesy of T. Brunner</a:t>
            </a:r>
            <a:endParaRPr lang="en-US" sz="16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91280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7445"/>
            <a:ext cx="8229600" cy="605977"/>
          </a:xfrm>
        </p:spPr>
        <p:txBody>
          <a:bodyPr/>
          <a:lstStyle/>
          <a:p>
            <a:r>
              <a:rPr lang="en-US" dirty="0" smtClean="0"/>
              <a:t>Gas stopper cell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956629"/>
            <a:ext cx="5687882" cy="307242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52400" y="475208"/>
            <a:ext cx="65850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200" dirty="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Design of cryogenic gas catcher for the Super-FRS @ FAIR</a:t>
            </a:r>
          </a:p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From http://www.euroschoolonexoticbeams.be/site/files/2013_05_ExoBeams13_PThirolf_GasCell.pdf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17110" y="3323848"/>
            <a:ext cx="9705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600" dirty="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RF carpet</a:t>
            </a:r>
            <a:endParaRPr lang="en-US" sz="1600" dirty="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940369" y="3758708"/>
            <a:ext cx="23564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600" dirty="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Inner chamber at ~60-70K</a:t>
            </a:r>
            <a:endParaRPr lang="en-US" sz="1600" dirty="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049694" y="2863970"/>
            <a:ext cx="9012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600" dirty="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Exit hole</a:t>
            </a:r>
            <a:endParaRPr lang="en-US" sz="1600" dirty="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854047" y="3918778"/>
            <a:ext cx="19226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600" dirty="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Vacuum chamber for</a:t>
            </a:r>
          </a:p>
          <a:p>
            <a:pPr algn="ctr"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600" dirty="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Insulating vacuum</a:t>
            </a:r>
            <a:endParaRPr lang="en-US" sz="1600" dirty="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849410" y="3374359"/>
            <a:ext cx="10597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600" dirty="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DC cage </a:t>
            </a:r>
          </a:p>
          <a:p>
            <a:pPr algn="ctr"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600" dirty="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electrodes</a:t>
            </a:r>
            <a:endParaRPr lang="en-US" sz="1600" dirty="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9767" y="3808504"/>
            <a:ext cx="17115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600" dirty="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Degrader/</a:t>
            </a:r>
          </a:p>
          <a:p>
            <a:pPr algn="ctr"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600" dirty="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Entrance windows</a:t>
            </a:r>
            <a:endParaRPr lang="en-US" sz="1600" dirty="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cxnSp>
        <p:nvCxnSpPr>
          <p:cNvPr id="16" name="Straight Arrow Connector 15"/>
          <p:cNvCxnSpPr>
            <a:stCxn id="12" idx="0"/>
          </p:cNvCxnSpPr>
          <p:nvPr/>
        </p:nvCxnSpPr>
        <p:spPr>
          <a:xfrm flipH="1" flipV="1">
            <a:off x="3776688" y="2719711"/>
            <a:ext cx="602611" cy="654648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2791616" y="3518518"/>
            <a:ext cx="75306" cy="396785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7" idx="0"/>
          </p:cNvCxnSpPr>
          <p:nvPr/>
        </p:nvCxnSpPr>
        <p:spPr>
          <a:xfrm flipH="1" flipV="1">
            <a:off x="5163465" y="2300343"/>
            <a:ext cx="638907" cy="1023505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4379299" y="2863970"/>
            <a:ext cx="1030901" cy="944534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4" idx="0"/>
          </p:cNvCxnSpPr>
          <p:nvPr/>
        </p:nvCxnSpPr>
        <p:spPr>
          <a:xfrm flipV="1">
            <a:off x="925547" y="2719711"/>
            <a:ext cx="217453" cy="1088793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1007146" y="2693855"/>
            <a:ext cx="936782" cy="1094894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V="1">
            <a:off x="975964" y="2693855"/>
            <a:ext cx="483469" cy="1094894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1459433" y="1235465"/>
            <a:ext cx="1697894" cy="996634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129222" y="942789"/>
            <a:ext cx="16937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600" dirty="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He gas at 0.1-1bar</a:t>
            </a:r>
            <a:endParaRPr lang="en-US" sz="1600" dirty="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cxnSp>
        <p:nvCxnSpPr>
          <p:cNvPr id="47" name="Straight Arrow Connector 46"/>
          <p:cNvCxnSpPr/>
          <p:nvPr/>
        </p:nvCxnSpPr>
        <p:spPr>
          <a:xfrm flipV="1">
            <a:off x="152400" y="2492840"/>
            <a:ext cx="2362200" cy="226871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 rot="21305030">
            <a:off x="190747" y="2333105"/>
            <a:ext cx="5325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600" dirty="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Ions</a:t>
            </a:r>
            <a:endParaRPr lang="en-US" sz="1600" dirty="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326447" y="4522915"/>
            <a:ext cx="830599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9144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Gas stopper cells used at fragmentation facilities to stop RI-beams (GSI/FAIR, FRIB, RIKEN, KUL Leuven, CARIBU @ ANL, …)</a:t>
            </a:r>
          </a:p>
          <a:p>
            <a:pPr marL="285750" indent="-285750" defTabSz="9144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Extraction efficiencies of &gt;10% have been observed</a:t>
            </a:r>
          </a:p>
          <a:p>
            <a:pPr marL="285750" indent="-285750" defTabSz="9144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Extraction times on the order of 10ms</a:t>
            </a:r>
          </a:p>
          <a:p>
            <a:pPr marL="285750" indent="-285750" defTabSz="9144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Up to 10</a:t>
            </a:r>
            <a:r>
              <a:rPr lang="en-US" sz="1800" baseline="30000" dirty="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3</a:t>
            </a:r>
            <a:r>
              <a:rPr lang="en-US" sz="1800" dirty="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 ions/s space charge effects negligible; at higher ion intensities reduced transmission efficiency due to space-charge effects</a:t>
            </a:r>
          </a:p>
          <a:p>
            <a:pPr marL="285750" indent="-285750" defTabSz="9144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Extreme pure gas required to reduce charge exchange and neutralization in the gas</a:t>
            </a:r>
            <a:endParaRPr lang="en-US" sz="1800" dirty="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7039677" y="2171805"/>
            <a:ext cx="2286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200" dirty="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RF-carpet of cryogenic stopper</a:t>
            </a:r>
          </a:p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200" dirty="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EPL, 96 (2011</a:t>
            </a:r>
            <a:r>
              <a:rPr lang="en-US" sz="12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) 52001</a:t>
            </a:r>
          </a:p>
        </p:txBody>
      </p:sp>
      <p:pic>
        <p:nvPicPr>
          <p:cNvPr id="54" name="Picture 5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6674" y="40077"/>
            <a:ext cx="1785985" cy="2114596"/>
          </a:xfrm>
          <a:prstGeom prst="rect">
            <a:avLst/>
          </a:prstGeom>
        </p:spPr>
      </p:pic>
      <p:sp>
        <p:nvSpPr>
          <p:cNvPr id="55" name="TextBox 54"/>
          <p:cNvSpPr txBox="1"/>
          <p:nvPr/>
        </p:nvSpPr>
        <p:spPr>
          <a:xfrm>
            <a:off x="8182676" y="924112"/>
            <a:ext cx="845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prstClr val="white"/>
                </a:solidFill>
                <a:latin typeface="Calibri"/>
                <a:ea typeface="+mn-ea"/>
                <a:cs typeface="+mn-cs"/>
              </a:rPr>
              <a:t>0.6mm</a:t>
            </a:r>
            <a:endParaRPr lang="en-US" sz="1800" dirty="0">
              <a:solidFill>
                <a:prstClr val="white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7188076" y="1604184"/>
            <a:ext cx="17967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prstClr val="white"/>
                </a:solidFill>
                <a:latin typeface="Calibri"/>
                <a:ea typeface="+mn-ea"/>
                <a:cs typeface="+mn-cs"/>
              </a:rPr>
              <a:t>4 electrodes/mm</a:t>
            </a:r>
            <a:endParaRPr lang="en-US" sz="1800" dirty="0">
              <a:solidFill>
                <a:prstClr val="white"/>
              </a:solidFill>
              <a:latin typeface="Calibri"/>
              <a:ea typeface="+mn-ea"/>
              <a:cs typeface="+mn-cs"/>
            </a:endParaRPr>
          </a:p>
        </p:txBody>
      </p:sp>
      <p:cxnSp>
        <p:nvCxnSpPr>
          <p:cNvPr id="58" name="Straight Connector 57"/>
          <p:cNvCxnSpPr/>
          <p:nvPr/>
        </p:nvCxnSpPr>
        <p:spPr>
          <a:xfrm>
            <a:off x="8069665" y="845282"/>
            <a:ext cx="535563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8069665" y="1235465"/>
            <a:ext cx="535563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Picture 5" descr="C:\Users\Thomas Brunner\OneDrive\EXO\CorelDraw\20141113-Funnel-concept.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45" t="13089" r="14925" b="28653"/>
          <a:stretch/>
        </p:blipFill>
        <p:spPr bwMode="auto">
          <a:xfrm rot="21196389">
            <a:off x="5369472" y="1759269"/>
            <a:ext cx="1705837" cy="603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Straight Arrow Connector 18"/>
          <p:cNvCxnSpPr/>
          <p:nvPr/>
        </p:nvCxnSpPr>
        <p:spPr>
          <a:xfrm flipH="1" flipV="1">
            <a:off x="5317110" y="2214403"/>
            <a:ext cx="931462" cy="597692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 flipH="1" flipV="1">
            <a:off x="6480960" y="2220234"/>
            <a:ext cx="931462" cy="597692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7166178" y="2647536"/>
            <a:ext cx="16546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600" dirty="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RF-funnel</a:t>
            </a:r>
          </a:p>
          <a:p>
            <a:pPr algn="ctr"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600" dirty="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For ion extraction</a:t>
            </a:r>
            <a:endParaRPr lang="en-US" sz="1600" dirty="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July 10, 2017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2017 Science Week - ARIEL/ISAC Nuclear Physics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3512733-F38B-6A49-BC10-73E8D4B90B73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4303920" y="94596"/>
            <a:ext cx="26959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i="1" dirty="0" smtClean="0">
                <a:solidFill>
                  <a:srgbClr val="FF0000"/>
                </a:solidFill>
              </a:rPr>
              <a:t>Slide courtesy of T. Brunner</a:t>
            </a:r>
            <a:endParaRPr lang="en-US" sz="16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97563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Nuclear structure – </a:t>
            </a:r>
            <a:r>
              <a:rPr lang="en-US" baseline="30000" dirty="0" smtClean="0"/>
              <a:t>100</a:t>
            </a:r>
            <a:r>
              <a:rPr lang="en-US" dirty="0" smtClean="0"/>
              <a:t>Sn </a:t>
            </a:r>
            <a:endParaRPr lang="en-US" dirty="0"/>
          </a:p>
        </p:txBody>
      </p:sp>
      <p:pic>
        <p:nvPicPr>
          <p:cNvPr id="17" name="Content Placeholder 3"/>
          <p:cNvPicPr>
            <a:picLocks noChangeAspect="1"/>
          </p:cNvPicPr>
          <p:nvPr/>
        </p:nvPicPr>
        <p:blipFill rotWithShape="1">
          <a:blip r:embed="rId2"/>
          <a:srcRect t="9317" r="20420"/>
          <a:stretch/>
        </p:blipFill>
        <p:spPr bwMode="auto">
          <a:xfrm>
            <a:off x="1993900" y="1327240"/>
            <a:ext cx="7150100" cy="5102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Oval 17"/>
          <p:cNvSpPr/>
          <p:nvPr/>
        </p:nvSpPr>
        <p:spPr>
          <a:xfrm rot="19188146">
            <a:off x="2549759" y="4516585"/>
            <a:ext cx="2057400" cy="210118"/>
          </a:xfrm>
          <a:prstGeom prst="ellipse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 rot="19889795">
            <a:off x="3806384" y="4213216"/>
            <a:ext cx="1714633" cy="687699"/>
          </a:xfrm>
          <a:prstGeom prst="ellipse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4715204" y="3903606"/>
            <a:ext cx="685800" cy="53340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 rot="19188146">
            <a:off x="2384947" y="4516585"/>
            <a:ext cx="2057400" cy="210118"/>
          </a:xfrm>
          <a:prstGeom prst="ellipse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3444500" y="1869681"/>
            <a:ext cx="1219200" cy="9880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4203411" y="2610760"/>
            <a:ext cx="549793" cy="9880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0" y="792163"/>
            <a:ext cx="5699125" cy="5614987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Two production mechanisms:</a:t>
            </a:r>
          </a:p>
          <a:p>
            <a:r>
              <a:rPr lang="en-US" baseline="30000" dirty="0" smtClean="0"/>
              <a:t>50</a:t>
            </a:r>
            <a:r>
              <a:rPr lang="en-US" dirty="0" smtClean="0"/>
              <a:t>Cr + </a:t>
            </a:r>
            <a:r>
              <a:rPr lang="en-US" baseline="30000" dirty="0" smtClean="0"/>
              <a:t>58</a:t>
            </a:r>
            <a:r>
              <a:rPr lang="en-US" dirty="0" smtClean="0"/>
              <a:t>Ni</a:t>
            </a:r>
          </a:p>
          <a:p>
            <a:pPr lvl="1"/>
            <a:r>
              <a:rPr lang="en-US" sz="2000" dirty="0" err="1" smtClean="0"/>
              <a:t>Chartier</a:t>
            </a:r>
            <a:r>
              <a:rPr lang="en-US" sz="2000" dirty="0" smtClean="0"/>
              <a:t> et al, </a:t>
            </a:r>
            <a:r>
              <a:rPr lang="en-US" sz="2000" i="1" dirty="0" smtClean="0"/>
              <a:t>PRL</a:t>
            </a:r>
            <a:r>
              <a:rPr lang="en-US" sz="2000" dirty="0" smtClean="0"/>
              <a:t> </a:t>
            </a:r>
            <a:r>
              <a:rPr lang="en-US" sz="2000" b="1" dirty="0" smtClean="0"/>
              <a:t>77</a:t>
            </a:r>
            <a:r>
              <a:rPr lang="en-US" sz="2000" dirty="0" smtClean="0"/>
              <a:t> 12 (1996)</a:t>
            </a:r>
          </a:p>
          <a:p>
            <a:r>
              <a:rPr lang="en-US" baseline="30000" dirty="0" smtClean="0"/>
              <a:t>124/3</a:t>
            </a:r>
            <a:r>
              <a:rPr lang="en-US" dirty="0" smtClean="0"/>
              <a:t>Xe Fragmentation</a:t>
            </a:r>
          </a:p>
          <a:p>
            <a:pPr lvl="1"/>
            <a:r>
              <a:rPr lang="en-US" sz="1800" dirty="0" err="1" smtClean="0"/>
              <a:t>Hinke</a:t>
            </a:r>
            <a:r>
              <a:rPr lang="en-US" sz="1800" dirty="0" smtClean="0"/>
              <a:t> et al, </a:t>
            </a:r>
            <a:r>
              <a:rPr lang="en-US" sz="1800" i="1" dirty="0" smtClean="0"/>
              <a:t>Nature</a:t>
            </a:r>
            <a:r>
              <a:rPr lang="en-US" sz="1800" dirty="0" smtClean="0"/>
              <a:t> </a:t>
            </a:r>
            <a:r>
              <a:rPr lang="en-US" sz="1800" b="1" dirty="0" smtClean="0"/>
              <a:t>486</a:t>
            </a:r>
            <a:r>
              <a:rPr lang="en-US" sz="1800" dirty="0" smtClean="0"/>
              <a:t> 7403 (2012)</a:t>
            </a:r>
            <a:endParaRPr lang="en-US" sz="1800" dirty="0"/>
          </a:p>
        </p:txBody>
      </p:sp>
      <p:sp>
        <p:nvSpPr>
          <p:cNvPr id="24" name="Oval 23"/>
          <p:cNvSpPr/>
          <p:nvPr/>
        </p:nvSpPr>
        <p:spPr>
          <a:xfrm>
            <a:off x="3974812" y="3994240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3171896" y="3126705"/>
            <a:ext cx="822960" cy="461665"/>
          </a:xfrm>
          <a:prstGeom prst="rect">
            <a:avLst/>
          </a:prstGeom>
          <a:solidFill>
            <a:schemeClr val="bg1"/>
          </a:solidFill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j-lt"/>
              </a:rPr>
              <a:t>N=Z</a:t>
            </a:r>
            <a:endParaRPr lang="en-US" dirty="0">
              <a:latin typeface="+mj-lt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139700" y="3612685"/>
            <a:ext cx="1645920" cy="4572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i="1" dirty="0" err="1" smtClean="0">
                <a:latin typeface="+mj-lt"/>
              </a:rPr>
              <a:t>rp</a:t>
            </a:r>
            <a:r>
              <a:rPr lang="en-US" dirty="0" smtClean="0">
                <a:latin typeface="+mj-lt"/>
              </a:rPr>
              <a:t>-process</a:t>
            </a:r>
            <a:endParaRPr lang="en-US" i="1" dirty="0">
              <a:latin typeface="+mj-lt"/>
            </a:endParaRPr>
          </a:p>
        </p:txBody>
      </p:sp>
      <p:cxnSp>
        <p:nvCxnSpPr>
          <p:cNvPr id="27" name="Straight Connector 26"/>
          <p:cNvCxnSpPr/>
          <p:nvPr/>
        </p:nvCxnSpPr>
        <p:spPr>
          <a:xfrm>
            <a:off x="3651032" y="3596919"/>
            <a:ext cx="393040" cy="436147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3139174" y="5659119"/>
            <a:ext cx="3017520" cy="7315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j-lt"/>
              </a:rPr>
              <a:t>Haloes – </a:t>
            </a:r>
          </a:p>
          <a:p>
            <a:r>
              <a:rPr lang="en-US" dirty="0" smtClean="0">
                <a:latin typeface="+mj-lt"/>
              </a:rPr>
              <a:t>Continuum Structure</a:t>
            </a:r>
            <a:endParaRPr lang="en-US" dirty="0">
              <a:latin typeface="+mj-lt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104664" y="5179701"/>
            <a:ext cx="3200400" cy="4572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j-lt"/>
              </a:rPr>
              <a:t>Position of the dripline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7243580" y="4338843"/>
            <a:ext cx="1554480" cy="7315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j-lt"/>
              </a:rPr>
              <a:t>Structural Changes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939306" y="3717786"/>
            <a:ext cx="2194560" cy="4572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i="1" dirty="0" smtClean="0">
                <a:latin typeface="+mj-lt"/>
              </a:rPr>
              <a:t>r</a:t>
            </a:r>
            <a:r>
              <a:rPr lang="en-US" dirty="0" smtClean="0">
                <a:latin typeface="+mj-lt"/>
              </a:rPr>
              <a:t>-process path</a:t>
            </a:r>
            <a:endParaRPr lang="en-US" i="1" dirty="0">
              <a:latin typeface="+mj-lt"/>
            </a:endParaRPr>
          </a:p>
        </p:txBody>
      </p:sp>
      <p:sp>
        <p:nvSpPr>
          <p:cNvPr id="32" name="Date Placeholder 3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July 10, 2017</a:t>
            </a:r>
            <a:endParaRPr lang="en-US"/>
          </a:p>
        </p:txBody>
      </p:sp>
      <p:sp>
        <p:nvSpPr>
          <p:cNvPr id="33" name="Footer Placeholder 3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2017 Science Week - ARIEL/ISAC Nuclear Physics</a:t>
            </a:r>
            <a:endParaRPr lang="en-US"/>
          </a:p>
        </p:txBody>
      </p:sp>
      <p:sp>
        <p:nvSpPr>
          <p:cNvPr id="34" name="Slide Number Placeholder 3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3512733-F38B-6A49-BC10-73E8D4B90B73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15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ddlascar\Google Drive\Sr_LOI\figs\path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1275" y="914400"/>
            <a:ext cx="6562725" cy="5943600"/>
          </a:xfrm>
          <a:prstGeom prst="snip2DiagRect">
            <a:avLst>
              <a:gd name="adj1" fmla="val 50000"/>
              <a:gd name="adj2" fmla="val 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/>
          <a:lstStyle/>
          <a:p>
            <a:r>
              <a:rPr lang="en-US" dirty="0" smtClean="0"/>
              <a:t>The </a:t>
            </a:r>
            <a:r>
              <a:rPr lang="en-US" i="1" dirty="0" err="1" smtClean="0"/>
              <a:t>rp</a:t>
            </a:r>
            <a:r>
              <a:rPr lang="en-US" dirty="0" smtClean="0"/>
              <a:t>-process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/>
              <p:cNvSpPr>
                <a:spLocks noGrp="1"/>
              </p:cNvSpPr>
              <p:nvPr>
                <p:ph sz="half" idx="1"/>
              </p:nvPr>
            </p:nvSpPr>
            <p:spPr>
              <a:xfrm>
                <a:off x="0" y="990600"/>
                <a:ext cx="4572000" cy="4906963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Waiting Points require nuclear masses</a:t>
                </a:r>
              </a:p>
              <a:p>
                <a:r>
                  <a:rPr lang="en-US" dirty="0" smtClean="0"/>
                  <a:t>2</a:t>
                </a:r>
                <a:r>
                  <a:rPr lang="en-US" i="1" dirty="0" smtClean="0"/>
                  <a:t>p</a:t>
                </a:r>
                <a:r>
                  <a:rPr lang="en-US" dirty="0" smtClean="0"/>
                  <a:t> channel daughters have never been measured</a:t>
                </a:r>
              </a:p>
              <a:p>
                <a:pPr lvl="1"/>
                <a:r>
                  <a:rPr lang="en-US" baseline="30000" dirty="0" smtClean="0"/>
                  <a:t>68</a:t>
                </a:r>
                <a:r>
                  <a:rPr lang="en-US" dirty="0" smtClean="0"/>
                  <a:t>Se(p</a:t>
                </a:r>
                <a:r>
                  <a:rPr lang="en-US" dirty="0" smtClean="0"/>
                  <a:t>,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𝛾</m:t>
                    </m:r>
                  </m:oMath>
                </a14:m>
                <a:r>
                  <a:rPr lang="en-US" dirty="0" smtClean="0"/>
                  <a:t>)(p,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𝛾</m:t>
                    </m:r>
                  </m:oMath>
                </a14:m>
                <a:r>
                  <a:rPr lang="en-US" dirty="0" smtClean="0"/>
                  <a:t>)</a:t>
                </a:r>
                <a:r>
                  <a:rPr lang="en-US" b="1" u="sng" baseline="30000" dirty="0" smtClean="0"/>
                  <a:t>70</a:t>
                </a:r>
                <a:r>
                  <a:rPr lang="en-US" b="1" u="sng" dirty="0" smtClean="0"/>
                  <a:t>Kr</a:t>
                </a:r>
              </a:p>
              <a:p>
                <a:pPr lvl="1"/>
                <a:r>
                  <a:rPr lang="en-US" baseline="30000" dirty="0" smtClean="0"/>
                  <a:t>64</a:t>
                </a:r>
                <a:r>
                  <a:rPr lang="en-US" dirty="0" smtClean="0"/>
                  <a:t>Ge(p</a:t>
                </a:r>
                <a:r>
                  <a:rPr lang="en-US" dirty="0"/>
                  <a:t>,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𝛾</m:t>
                    </m:r>
                  </m:oMath>
                </a14:m>
                <a:r>
                  <a:rPr lang="en-US" dirty="0"/>
                  <a:t>)(p,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𝛾</m:t>
                    </m:r>
                  </m:oMath>
                </a14:m>
                <a:r>
                  <a:rPr lang="en-US" dirty="0" smtClean="0"/>
                  <a:t>)</a:t>
                </a:r>
                <a:r>
                  <a:rPr lang="en-US" b="1" u="sng" baseline="30000" dirty="0" smtClean="0"/>
                  <a:t>66</a:t>
                </a:r>
                <a:r>
                  <a:rPr lang="en-US" b="1" u="sng" dirty="0" smtClean="0"/>
                  <a:t>Se</a:t>
                </a:r>
                <a:endParaRPr lang="en-US" dirty="0" smtClean="0"/>
              </a:p>
              <a:p>
                <a:pPr lvl="1"/>
                <a:r>
                  <a:rPr lang="en-US" baseline="30000" dirty="0" smtClean="0"/>
                  <a:t>60</a:t>
                </a:r>
                <a:r>
                  <a:rPr lang="en-US" dirty="0" smtClean="0"/>
                  <a:t>Zn(p</a:t>
                </a:r>
                <a:r>
                  <a:rPr lang="en-US" dirty="0"/>
                  <a:t>,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𝛾</m:t>
                    </m:r>
                  </m:oMath>
                </a14:m>
                <a:r>
                  <a:rPr lang="en-US" dirty="0"/>
                  <a:t>)(p,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𝛾</m:t>
                    </m:r>
                  </m:oMath>
                </a14:m>
                <a:r>
                  <a:rPr lang="en-US" dirty="0"/>
                  <a:t>)</a:t>
                </a:r>
                <a:r>
                  <a:rPr lang="en-US" b="1" u="sng" baseline="30000" dirty="0" smtClean="0"/>
                  <a:t>62</a:t>
                </a:r>
                <a:r>
                  <a:rPr lang="en-US" b="1" u="sng" dirty="0" smtClean="0"/>
                  <a:t>Ge</a:t>
                </a:r>
                <a:endParaRPr lang="en-US" b="1" u="sng" dirty="0"/>
              </a:p>
              <a:p>
                <a:pPr lvl="1"/>
                <a:r>
                  <a:rPr lang="en-US" dirty="0" smtClean="0">
                    <a:effectLst/>
                  </a:rPr>
                  <a:t>H. Schatz, </a:t>
                </a:r>
                <a:r>
                  <a:rPr lang="en-US" i="1" dirty="0" smtClean="0">
                    <a:effectLst/>
                  </a:rPr>
                  <a:t>IJMS</a:t>
                </a:r>
                <a:r>
                  <a:rPr lang="en-US" dirty="0" smtClean="0">
                    <a:effectLst/>
                  </a:rPr>
                  <a:t>, </a:t>
                </a:r>
                <a:br>
                  <a:rPr lang="en-US" dirty="0" smtClean="0">
                    <a:effectLst/>
                  </a:rPr>
                </a:br>
                <a:r>
                  <a:rPr lang="en-US" b="1" dirty="0" smtClean="0">
                    <a:effectLst/>
                  </a:rPr>
                  <a:t>349–350 </a:t>
                </a:r>
                <a:r>
                  <a:rPr lang="en-US" dirty="0" smtClean="0">
                    <a:effectLst/>
                  </a:rPr>
                  <a:t>1 (2013)</a:t>
                </a:r>
                <a:endParaRPr lang="en-US" dirty="0"/>
              </a:p>
            </p:txBody>
          </p:sp>
        </mc:Choice>
        <mc:Fallback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0" y="990600"/>
                <a:ext cx="4572000" cy="4906963"/>
              </a:xfrm>
              <a:blipFill rotWithShape="1">
                <a:blip r:embed="rId3"/>
                <a:stretch>
                  <a:fillRect l="-2267" t="-12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/>
          <p:cNvSpPr/>
          <p:nvPr/>
        </p:nvSpPr>
        <p:spPr>
          <a:xfrm>
            <a:off x="5715000" y="2667000"/>
            <a:ext cx="1219200" cy="1295400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884966" y="4529912"/>
            <a:ext cx="325903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u="sng" dirty="0" smtClean="0">
                <a:latin typeface="+mj-lt"/>
              </a:rPr>
              <a:t>ISAC yields </a:t>
            </a:r>
          </a:p>
          <a:p>
            <a:r>
              <a:rPr lang="en-US" sz="1800" baseline="30000" dirty="0" smtClean="0">
                <a:latin typeface="+mj-lt"/>
              </a:rPr>
              <a:t>72</a:t>
            </a:r>
            <a:r>
              <a:rPr lang="en-US" sz="1800" dirty="0" smtClean="0">
                <a:latin typeface="+mj-lt"/>
              </a:rPr>
              <a:t>Kr:  440/s (measured)</a:t>
            </a:r>
          </a:p>
          <a:p>
            <a:r>
              <a:rPr lang="en-US" sz="1800" baseline="30000" dirty="0" smtClean="0">
                <a:latin typeface="+mj-lt"/>
              </a:rPr>
              <a:t>70</a:t>
            </a:r>
            <a:r>
              <a:rPr lang="en-US" sz="1800" dirty="0" smtClean="0">
                <a:latin typeface="+mj-lt"/>
              </a:rPr>
              <a:t>Kr: ~0.2/s extrapolated assuming yield reduction of 50/n</a:t>
            </a:r>
            <a:endParaRPr lang="en-US" sz="1800" dirty="0"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311750" y="5926536"/>
            <a:ext cx="32143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  <a:latin typeface="+mj-lt"/>
                <a:sym typeface="Wingdings" panose="05000000000000000000" pitchFamily="2" charset="2"/>
              </a:rPr>
              <a:t> </a:t>
            </a:r>
            <a:r>
              <a:rPr lang="en-US" sz="1600" dirty="0" smtClean="0">
                <a:solidFill>
                  <a:srgbClr val="FF0000"/>
                </a:solidFill>
                <a:latin typeface="+mj-lt"/>
              </a:rPr>
              <a:t>Impossible </a:t>
            </a:r>
            <a:r>
              <a:rPr lang="en-US" sz="1600" dirty="0">
                <a:solidFill>
                  <a:srgbClr val="FF0000"/>
                </a:solidFill>
                <a:latin typeface="+mj-lt"/>
              </a:rPr>
              <a:t>to produce at ISAC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311750" y="6174764"/>
            <a:ext cx="31325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  <a:latin typeface="+mj-lt"/>
                <a:sym typeface="Wingdings" panose="05000000000000000000" pitchFamily="2" charset="2"/>
              </a:rPr>
              <a:t> Possible production at EMMA</a:t>
            </a:r>
            <a:endParaRPr lang="en-US" sz="1600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July 10, 2017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2017 Science Week - ARIEL/ISAC Nuclear Physics</a:t>
            </a:r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2C25A-5506-FD4F-B37D-9145376A3A20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635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/>
          <a:lstStyle/>
          <a:p>
            <a:r>
              <a:rPr lang="en-US" dirty="0" smtClean="0"/>
              <a:t>The </a:t>
            </a:r>
            <a:r>
              <a:rPr lang="en-US" i="1" dirty="0" err="1" smtClean="0"/>
              <a:t>rp</a:t>
            </a:r>
            <a:r>
              <a:rPr lang="en-US" dirty="0" smtClean="0"/>
              <a:t>-process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/>
              <p:cNvSpPr>
                <a:spLocks noGrp="1"/>
              </p:cNvSpPr>
              <p:nvPr>
                <p:ph sz="half" idx="1"/>
              </p:nvPr>
            </p:nvSpPr>
            <p:spPr>
              <a:xfrm>
                <a:off x="0" y="990600"/>
                <a:ext cx="4572000" cy="4906963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Waiting Points require nuclear masses</a:t>
                </a:r>
              </a:p>
              <a:p>
                <a:r>
                  <a:rPr lang="en-US" dirty="0" smtClean="0"/>
                  <a:t>2</a:t>
                </a:r>
                <a:r>
                  <a:rPr lang="en-US" i="1" dirty="0" smtClean="0"/>
                  <a:t>p</a:t>
                </a:r>
                <a:r>
                  <a:rPr lang="en-US" dirty="0" smtClean="0"/>
                  <a:t> channel daughters have never been measured</a:t>
                </a:r>
              </a:p>
              <a:p>
                <a:pPr lvl="1"/>
                <a:r>
                  <a:rPr lang="en-US" baseline="30000" dirty="0" smtClean="0"/>
                  <a:t>68</a:t>
                </a:r>
                <a:r>
                  <a:rPr lang="en-US" dirty="0" smtClean="0"/>
                  <a:t>Se(p</a:t>
                </a:r>
                <a:r>
                  <a:rPr lang="en-US" dirty="0" smtClean="0"/>
                  <a:t>,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𝛾</m:t>
                    </m:r>
                  </m:oMath>
                </a14:m>
                <a:r>
                  <a:rPr lang="en-US" dirty="0" smtClean="0"/>
                  <a:t>)(p,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𝛾</m:t>
                    </m:r>
                  </m:oMath>
                </a14:m>
                <a:r>
                  <a:rPr lang="en-US" dirty="0" smtClean="0"/>
                  <a:t>)</a:t>
                </a:r>
                <a:r>
                  <a:rPr lang="en-US" b="1" u="sng" baseline="30000" dirty="0" smtClean="0"/>
                  <a:t>70</a:t>
                </a:r>
                <a:r>
                  <a:rPr lang="en-US" b="1" u="sng" dirty="0" smtClean="0"/>
                  <a:t>Kr</a:t>
                </a:r>
              </a:p>
              <a:p>
                <a:pPr lvl="1"/>
                <a:r>
                  <a:rPr lang="en-US" baseline="30000" dirty="0" smtClean="0"/>
                  <a:t>64</a:t>
                </a:r>
                <a:r>
                  <a:rPr lang="en-US" dirty="0" smtClean="0"/>
                  <a:t>Ge(p</a:t>
                </a:r>
                <a:r>
                  <a:rPr lang="en-US" dirty="0"/>
                  <a:t>,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𝛾</m:t>
                    </m:r>
                  </m:oMath>
                </a14:m>
                <a:r>
                  <a:rPr lang="en-US" dirty="0"/>
                  <a:t>)(p,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𝛾</m:t>
                    </m:r>
                  </m:oMath>
                </a14:m>
                <a:r>
                  <a:rPr lang="en-US" dirty="0" smtClean="0"/>
                  <a:t>)</a:t>
                </a:r>
                <a:r>
                  <a:rPr lang="en-US" b="1" u="sng" baseline="30000" dirty="0" smtClean="0"/>
                  <a:t>66</a:t>
                </a:r>
                <a:r>
                  <a:rPr lang="en-US" b="1" u="sng" dirty="0" smtClean="0"/>
                  <a:t>Se</a:t>
                </a:r>
                <a:endParaRPr lang="en-US" dirty="0" smtClean="0"/>
              </a:p>
              <a:p>
                <a:pPr lvl="1"/>
                <a:r>
                  <a:rPr lang="en-US" baseline="30000" dirty="0" smtClean="0"/>
                  <a:t>60</a:t>
                </a:r>
                <a:r>
                  <a:rPr lang="en-US" dirty="0" smtClean="0"/>
                  <a:t>Zn(p</a:t>
                </a:r>
                <a:r>
                  <a:rPr lang="en-US" dirty="0"/>
                  <a:t>,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𝛾</m:t>
                    </m:r>
                  </m:oMath>
                </a14:m>
                <a:r>
                  <a:rPr lang="en-US" dirty="0"/>
                  <a:t>)(p,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𝛾</m:t>
                    </m:r>
                  </m:oMath>
                </a14:m>
                <a:r>
                  <a:rPr lang="en-US" dirty="0"/>
                  <a:t>)</a:t>
                </a:r>
                <a:r>
                  <a:rPr lang="en-US" b="1" u="sng" baseline="30000" dirty="0" smtClean="0"/>
                  <a:t>62</a:t>
                </a:r>
                <a:r>
                  <a:rPr lang="en-US" b="1" u="sng" dirty="0" smtClean="0"/>
                  <a:t>Ge</a:t>
                </a:r>
                <a:endParaRPr lang="en-US" b="1" u="sng" dirty="0"/>
              </a:p>
              <a:p>
                <a:pPr lvl="1"/>
                <a:r>
                  <a:rPr lang="en-US" dirty="0" smtClean="0">
                    <a:effectLst/>
                  </a:rPr>
                  <a:t>H. Schatz, </a:t>
                </a:r>
                <a:r>
                  <a:rPr lang="en-US" i="1" dirty="0" smtClean="0">
                    <a:effectLst/>
                  </a:rPr>
                  <a:t>IJMS</a:t>
                </a:r>
                <a:r>
                  <a:rPr lang="en-US" dirty="0" smtClean="0">
                    <a:effectLst/>
                  </a:rPr>
                  <a:t>, </a:t>
                </a:r>
                <a:br>
                  <a:rPr lang="en-US" dirty="0" smtClean="0">
                    <a:effectLst/>
                  </a:rPr>
                </a:br>
                <a:r>
                  <a:rPr lang="en-US" b="1" dirty="0" smtClean="0">
                    <a:effectLst/>
                  </a:rPr>
                  <a:t>349–350 </a:t>
                </a:r>
                <a:r>
                  <a:rPr lang="en-US" dirty="0" smtClean="0">
                    <a:effectLst/>
                  </a:rPr>
                  <a:t>1 (2013)</a:t>
                </a:r>
                <a:endParaRPr lang="en-US" dirty="0"/>
              </a:p>
            </p:txBody>
          </p:sp>
        </mc:Choice>
        <mc:Fallback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0" y="990600"/>
                <a:ext cx="4572000" cy="4906963"/>
              </a:xfrm>
              <a:blipFill rotWithShape="1">
                <a:blip r:embed="rId2"/>
                <a:stretch>
                  <a:fillRect l="-2267" t="-12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July 10, 2017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2017 Science Week - ARIEL/ISAC Nuclear Physics</a:t>
            </a:r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2C25A-5506-FD4F-B37D-9145376A3A20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772510" y="4367048"/>
            <a:ext cx="2664373" cy="0"/>
          </a:xfrm>
          <a:prstGeom prst="line">
            <a:avLst/>
          </a:prstGeom>
          <a:ln w="762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89" t="20884" r="62560" b="35205"/>
          <a:stretch/>
        </p:blipFill>
        <p:spPr bwMode="auto">
          <a:xfrm>
            <a:off x="3533316" y="2475780"/>
            <a:ext cx="5610684" cy="3307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3648974" y="3252159"/>
            <a:ext cx="5382883" cy="155276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4744529" y="1470266"/>
            <a:ext cx="31917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113F7C"/>
                </a:solidFill>
              </a:rPr>
              <a:t>~ 1 ion/s </a:t>
            </a:r>
            <a:r>
              <a:rPr lang="en-US" i="1" dirty="0" smtClean="0">
                <a:solidFill>
                  <a:srgbClr val="113F7C"/>
                </a:solidFill>
              </a:rPr>
              <a:t>extrapolated</a:t>
            </a:r>
            <a:endParaRPr lang="en-US" dirty="0" smtClean="0">
              <a:solidFill>
                <a:srgbClr val="113F7C"/>
              </a:solidFill>
            </a:endParaRPr>
          </a:p>
          <a:p>
            <a:r>
              <a:rPr lang="en-US" dirty="0" smtClean="0">
                <a:solidFill>
                  <a:srgbClr val="113F7C"/>
                </a:solidFill>
              </a:rPr>
              <a:t>TITAN should do </a:t>
            </a:r>
            <a:r>
              <a:rPr lang="en-US" baseline="30000" dirty="0" smtClean="0">
                <a:solidFill>
                  <a:srgbClr val="113F7C"/>
                </a:solidFill>
              </a:rPr>
              <a:t>62</a:t>
            </a:r>
            <a:r>
              <a:rPr lang="en-US" dirty="0" smtClean="0">
                <a:solidFill>
                  <a:srgbClr val="113F7C"/>
                </a:solidFill>
              </a:rPr>
              <a:t>Ge</a:t>
            </a:r>
            <a:endParaRPr lang="en-US" dirty="0">
              <a:solidFill>
                <a:srgbClr val="113F7C"/>
              </a:solidFill>
            </a:endParaRPr>
          </a:p>
        </p:txBody>
      </p:sp>
      <p:cxnSp>
        <p:nvCxnSpPr>
          <p:cNvPr id="17" name="Straight Connector 16"/>
          <p:cNvCxnSpPr>
            <a:stCxn id="13" idx="0"/>
            <a:endCxn id="14" idx="2"/>
          </p:cNvCxnSpPr>
          <p:nvPr/>
        </p:nvCxnSpPr>
        <p:spPr>
          <a:xfrm flipV="1">
            <a:off x="6340416" y="2301263"/>
            <a:ext cx="0" cy="950896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6537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ddlascar\Google Drive\Sr_LOI\figs\path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1962" y="1295400"/>
            <a:ext cx="6142038" cy="5562600"/>
          </a:xfrm>
          <a:prstGeom prst="snip2DiagRect">
            <a:avLst>
              <a:gd name="adj1" fmla="val 50000"/>
              <a:gd name="adj2" fmla="val 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868363"/>
          </a:xfrm>
        </p:spPr>
        <p:txBody>
          <a:bodyPr/>
          <a:lstStyle/>
          <a:p>
            <a:r>
              <a:rPr lang="en-US" dirty="0" smtClean="0"/>
              <a:t>The </a:t>
            </a:r>
            <a:r>
              <a:rPr lang="en-US" i="1" dirty="0" err="1" smtClean="0"/>
              <a:t>rp</a:t>
            </a:r>
            <a:r>
              <a:rPr lang="en-US" dirty="0" smtClean="0"/>
              <a:t>-process case </a:t>
            </a:r>
            <a:r>
              <a:rPr lang="en-US" baseline="30000" dirty="0" smtClean="0"/>
              <a:t>70</a:t>
            </a:r>
            <a:r>
              <a:rPr lang="en-US" dirty="0" smtClean="0"/>
              <a:t>Kr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943602" y="2971800"/>
            <a:ext cx="1219198" cy="1592006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H="1" flipV="1">
            <a:off x="2333269" y="4296595"/>
            <a:ext cx="3610333" cy="267211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5608953" y="550161"/>
            <a:ext cx="2286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aseline="30000" dirty="0" smtClean="0">
                <a:latin typeface="+mj-lt"/>
              </a:rPr>
              <a:t>35</a:t>
            </a:r>
            <a:r>
              <a:rPr lang="en-US" sz="3200" dirty="0" smtClean="0">
                <a:latin typeface="+mj-lt"/>
              </a:rPr>
              <a:t>Ar + </a:t>
            </a:r>
            <a:r>
              <a:rPr lang="en-US" sz="3200" baseline="30000" dirty="0" smtClean="0">
                <a:latin typeface="+mj-lt"/>
              </a:rPr>
              <a:t>40</a:t>
            </a:r>
            <a:r>
              <a:rPr lang="en-US" sz="3200" dirty="0" smtClean="0">
                <a:latin typeface="+mj-lt"/>
              </a:rPr>
              <a:t>Ca</a:t>
            </a:r>
          </a:p>
          <a:p>
            <a:pPr algn="ctr"/>
            <a:r>
              <a:rPr lang="en-US" sz="3200" dirty="0">
                <a:latin typeface="+mj-lt"/>
              </a:rPr>
              <a:t>1</a:t>
            </a:r>
            <a:r>
              <a:rPr lang="en-US" sz="3200" dirty="0" smtClean="0">
                <a:latin typeface="+mj-lt"/>
              </a:rPr>
              <a:t>00 MeV</a:t>
            </a:r>
            <a:endParaRPr lang="en-US" sz="3200" dirty="0">
              <a:latin typeface="+mj-lt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410250" y="723900"/>
            <a:ext cx="1452219" cy="1638300"/>
            <a:chOff x="3962400" y="1905000"/>
            <a:chExt cx="1549989" cy="1772528"/>
          </a:xfrm>
        </p:grpSpPr>
        <p:sp>
          <p:nvSpPr>
            <p:cNvPr id="14" name="Rectangle 13"/>
            <p:cNvSpPr/>
            <p:nvPr/>
          </p:nvSpPr>
          <p:spPr>
            <a:xfrm>
              <a:off x="3962400" y="2209800"/>
              <a:ext cx="365760" cy="365760"/>
            </a:xfrm>
            <a:prstGeom prst="rect">
              <a:avLst/>
            </a:prstGeom>
            <a:solidFill>
              <a:srgbClr val="0070C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3962400" y="2575728"/>
              <a:ext cx="365760" cy="365760"/>
            </a:xfrm>
            <a:prstGeom prst="rect">
              <a:avLst/>
            </a:prstGeom>
            <a:solidFill>
              <a:srgbClr val="92D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962400" y="2941656"/>
              <a:ext cx="365760" cy="365760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3962400" y="3311768"/>
              <a:ext cx="365760" cy="365760"/>
            </a:xfrm>
            <a:prstGeom prst="rect">
              <a:avLst/>
            </a:prstGeom>
            <a:solidFill>
              <a:srgbClr val="FF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/>
                <p:cNvSpPr txBox="1"/>
                <p:nvPr/>
              </p:nvSpPr>
              <p:spPr>
                <a:xfrm>
                  <a:off x="4327794" y="3319046"/>
                  <a:ext cx="904669" cy="34964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500" b="0" i="1" smtClean="0">
                            <a:latin typeface="Cambria Math"/>
                          </a:rPr>
                          <m:t>𝜎</m:t>
                        </m:r>
                        <m:r>
                          <a:rPr lang="en-US" sz="1500" b="0" i="1" smtClean="0">
                            <a:latin typeface="Cambria Math"/>
                          </a:rPr>
                          <m:t>&lt;0.1</m:t>
                        </m:r>
                      </m:oMath>
                    </m:oMathPara>
                  </a14:m>
                  <a:endParaRPr lang="en-US" sz="1500" dirty="0"/>
                </a:p>
              </p:txBody>
            </p:sp>
          </mc:Choice>
          <mc:Fallback xmlns="">
            <p:sp>
              <p:nvSpPr>
                <p:cNvPr id="19" name="TextBox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27794" y="3319046"/>
                  <a:ext cx="904669" cy="349642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/>
                <p:cNvSpPr txBox="1"/>
                <p:nvPr/>
              </p:nvSpPr>
              <p:spPr>
                <a:xfrm>
                  <a:off x="4262121" y="2971800"/>
                  <a:ext cx="1250268" cy="35796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500" b="0" i="1" smtClean="0">
                            <a:latin typeface="Cambria Math"/>
                          </a:rPr>
                          <m:t>0.1&lt;</m:t>
                        </m:r>
                        <m:r>
                          <a:rPr lang="en-US" sz="1500" b="0" i="1" smtClean="0">
                            <a:latin typeface="Cambria Math"/>
                          </a:rPr>
                          <m:t>𝜎</m:t>
                        </m:r>
                        <m:r>
                          <a:rPr lang="en-US" sz="1500" b="0" i="1" smtClean="0">
                            <a:latin typeface="Cambria Math"/>
                          </a:rPr>
                          <m:t>&lt;5</m:t>
                        </m:r>
                      </m:oMath>
                    </m:oMathPara>
                  </a14:m>
                  <a:endParaRPr lang="en-US" sz="1500" dirty="0"/>
                </a:p>
              </p:txBody>
            </p:sp>
          </mc:Choice>
          <mc:Fallback xmlns="">
            <p:sp>
              <p:nvSpPr>
                <p:cNvPr id="21" name="TextBox 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62121" y="2971800"/>
                  <a:ext cx="1250268" cy="357967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/>
                <p:cNvSpPr txBox="1"/>
                <p:nvPr/>
              </p:nvSpPr>
              <p:spPr>
                <a:xfrm>
                  <a:off x="4267785" y="2590801"/>
                  <a:ext cx="1208669" cy="35796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500" i="1" smtClean="0">
                            <a:latin typeface="Cambria Math"/>
                          </a:rPr>
                          <m:t>5</m:t>
                        </m:r>
                        <m:r>
                          <a:rPr lang="en-US" sz="1500" b="0" i="1" smtClean="0">
                            <a:latin typeface="Cambria Math"/>
                          </a:rPr>
                          <m:t>&lt;</m:t>
                        </m:r>
                        <m:r>
                          <a:rPr lang="en-US" sz="1500" b="0" i="1" smtClean="0">
                            <a:latin typeface="Cambria Math"/>
                          </a:rPr>
                          <m:t>𝜎</m:t>
                        </m:r>
                        <m:r>
                          <a:rPr lang="en-US" sz="1500" b="0" i="1" smtClean="0">
                            <a:latin typeface="Cambria Math"/>
                          </a:rPr>
                          <m:t>&lt;25</m:t>
                        </m:r>
                      </m:oMath>
                    </m:oMathPara>
                  </a14:m>
                  <a:endParaRPr lang="en-US" sz="1500" dirty="0"/>
                </a:p>
              </p:txBody>
            </p:sp>
          </mc:Choice>
          <mc:Fallback xmlns="">
            <p:sp>
              <p:nvSpPr>
                <p:cNvPr id="22" name="TextBox 2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67785" y="2590801"/>
                  <a:ext cx="1208669" cy="357967"/>
                </a:xfrm>
                <a:prstGeom prst="rect">
                  <a:avLst/>
                </a:prstGeom>
                <a:blipFill rotWithShape="1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/>
                <p:cNvSpPr txBox="1"/>
                <p:nvPr/>
              </p:nvSpPr>
              <p:spPr>
                <a:xfrm>
                  <a:off x="4278871" y="2209800"/>
                  <a:ext cx="838215" cy="35796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500" b="0" i="1" smtClean="0">
                            <a:latin typeface="Cambria Math"/>
                          </a:rPr>
                          <m:t>2</m:t>
                        </m:r>
                        <m:r>
                          <a:rPr lang="en-US" sz="1500" i="1" smtClean="0">
                            <a:latin typeface="Cambria Math"/>
                          </a:rPr>
                          <m:t>5</m:t>
                        </m:r>
                        <m:r>
                          <a:rPr lang="en-US" sz="1500" b="0" i="1" smtClean="0">
                            <a:latin typeface="Cambria Math"/>
                          </a:rPr>
                          <m:t>&lt;</m:t>
                        </m:r>
                        <m:r>
                          <a:rPr lang="en-US" sz="1500" b="0" i="1" smtClean="0">
                            <a:latin typeface="Cambria Math"/>
                          </a:rPr>
                          <m:t>𝜎</m:t>
                        </m:r>
                      </m:oMath>
                    </m:oMathPara>
                  </a14:m>
                  <a:endParaRPr lang="en-US" sz="1500" dirty="0"/>
                </a:p>
              </p:txBody>
            </p:sp>
          </mc:Choice>
          <mc:Fallback xmlns="">
            <p:sp>
              <p:nvSpPr>
                <p:cNvPr id="23" name="TextBox 2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78871" y="2209800"/>
                  <a:ext cx="838215" cy="357967"/>
                </a:xfrm>
                <a:prstGeom prst="rect">
                  <a:avLst/>
                </a:prstGeom>
                <a:blipFill rotWithShape="1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/>
                <p:cNvSpPr txBox="1"/>
                <p:nvPr/>
              </p:nvSpPr>
              <p:spPr>
                <a:xfrm>
                  <a:off x="4343400" y="1905000"/>
                  <a:ext cx="838947" cy="35796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500" b="0" i="1" smtClean="0">
                            <a:latin typeface="Cambria Math"/>
                          </a:rPr>
                          <m:t>𝜎</m:t>
                        </m:r>
                        <m:r>
                          <m:rPr>
                            <m:nor/>
                          </m:rPr>
                          <a:rPr lang="en-US" sz="1500" b="0" i="0" smtClean="0">
                            <a:latin typeface="Cambria Math"/>
                          </a:rPr>
                          <m:t> (</m:t>
                        </m:r>
                        <m:r>
                          <m:rPr>
                            <m:nor/>
                          </m:rPr>
                          <a:rPr lang="en-US" sz="1500" b="0" i="0" smtClean="0">
                            <a:latin typeface="Cambria Math"/>
                          </a:rPr>
                          <m:t>mb</m:t>
                        </m:r>
                        <m:r>
                          <m:rPr>
                            <m:nor/>
                          </m:rPr>
                          <a:rPr lang="en-US" sz="1500" b="0" i="0" smtClean="0">
                            <a:latin typeface="Cambria Math"/>
                          </a:rPr>
                          <m:t>)</m:t>
                        </m:r>
                      </m:oMath>
                    </m:oMathPara>
                  </a14:m>
                  <a:endParaRPr lang="en-US" sz="1500" dirty="0"/>
                </a:p>
              </p:txBody>
            </p:sp>
          </mc:Choice>
          <mc:Fallback xmlns="">
            <p:sp>
              <p:nvSpPr>
                <p:cNvPr id="24" name="TextBox 2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43400" y="1905000"/>
                  <a:ext cx="838947" cy="357967"/>
                </a:xfrm>
                <a:prstGeom prst="rect">
                  <a:avLst/>
                </a:prstGeom>
                <a:blipFill rotWithShape="1">
                  <a:blip r:embed="rId8"/>
                  <a:stretch>
                    <a:fillRect b="-740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0" name="Group 29" hidden="1"/>
          <p:cNvGrpSpPr/>
          <p:nvPr/>
        </p:nvGrpSpPr>
        <p:grpSpPr>
          <a:xfrm>
            <a:off x="2148602" y="4914399"/>
            <a:ext cx="807716" cy="795392"/>
            <a:chOff x="196334" y="4341809"/>
            <a:chExt cx="807716" cy="795392"/>
          </a:xfrm>
        </p:grpSpPr>
        <p:cxnSp>
          <p:nvCxnSpPr>
            <p:cNvPr id="12" name="Straight Arrow Connector 11"/>
            <p:cNvCxnSpPr/>
            <p:nvPr/>
          </p:nvCxnSpPr>
          <p:spPr>
            <a:xfrm flipV="1">
              <a:off x="381000" y="4613835"/>
              <a:ext cx="0" cy="49400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 rot="16200000">
              <a:off x="234966" y="4303177"/>
              <a:ext cx="2920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Z</a:t>
              </a:r>
              <a:endParaRPr lang="en-US" dirty="0"/>
            </a:p>
          </p:txBody>
        </p:sp>
        <p:cxnSp>
          <p:nvCxnSpPr>
            <p:cNvPr id="25" name="Straight Arrow Connector 24"/>
            <p:cNvCxnSpPr/>
            <p:nvPr/>
          </p:nvCxnSpPr>
          <p:spPr>
            <a:xfrm rot="5400000" flipV="1">
              <a:off x="628003" y="4860838"/>
              <a:ext cx="0" cy="49400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670304" y="4767869"/>
              <a:ext cx="3337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</a:t>
              </a:r>
              <a:endParaRPr lang="en-US" dirty="0"/>
            </a:p>
          </p:txBody>
        </p:sp>
      </p:grpSp>
      <p:sp>
        <p:nvSpPr>
          <p:cNvPr id="27" name="Rectangle 26"/>
          <p:cNvSpPr/>
          <p:nvPr/>
        </p:nvSpPr>
        <p:spPr>
          <a:xfrm>
            <a:off x="228600" y="533400"/>
            <a:ext cx="4572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/>
          <p:cNvCxnSpPr/>
          <p:nvPr/>
        </p:nvCxnSpPr>
        <p:spPr>
          <a:xfrm flipH="1" flipV="1">
            <a:off x="5030162" y="948687"/>
            <a:ext cx="2132642" cy="2023116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Table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6392757"/>
              </p:ext>
            </p:extLst>
          </p:nvPr>
        </p:nvGraphicFramePr>
        <p:xfrm>
          <a:off x="1895339" y="1079946"/>
          <a:ext cx="245586" cy="3216648"/>
        </p:xfrm>
        <a:graphic>
          <a:graphicData uri="http://schemas.openxmlformats.org/drawingml/2006/table">
            <a:tbl>
              <a:tblPr firstRow="1" bandRow="1"/>
              <a:tblGrid>
                <a:gridCol w="245586"/>
              </a:tblGrid>
              <a:tr h="402081"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 err="1" smtClean="0"/>
                        <a:t>Sr</a:t>
                      </a:r>
                      <a:endParaRPr lang="en-US" sz="1100" b="1" dirty="0"/>
                    </a:p>
                  </a:txBody>
                  <a:tcPr vert="vert27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402081"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 err="1" smtClean="0"/>
                        <a:t>Rb</a:t>
                      </a:r>
                      <a:endParaRPr lang="en-US" sz="1100" b="1" dirty="0"/>
                    </a:p>
                  </a:txBody>
                  <a:tcPr vert="vert27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402081"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 smtClean="0"/>
                        <a:t>Kr</a:t>
                      </a:r>
                      <a:endParaRPr lang="en-US" sz="1100" b="1" dirty="0"/>
                    </a:p>
                  </a:txBody>
                  <a:tcPr vert="vert27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402081"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 smtClean="0"/>
                        <a:t>Br</a:t>
                      </a:r>
                      <a:endParaRPr lang="en-US" sz="1100" b="1" dirty="0"/>
                    </a:p>
                  </a:txBody>
                  <a:tcPr vert="vert27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402081"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 smtClean="0"/>
                        <a:t>Se</a:t>
                      </a:r>
                      <a:endParaRPr lang="en-US" sz="1100" b="1" dirty="0"/>
                    </a:p>
                  </a:txBody>
                  <a:tcPr vert="vert27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402081"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 smtClean="0"/>
                        <a:t>As</a:t>
                      </a:r>
                      <a:endParaRPr lang="en-US" sz="1100" b="1" dirty="0"/>
                    </a:p>
                  </a:txBody>
                  <a:tcPr vert="vert27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402081"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 smtClean="0"/>
                        <a:t>Ge</a:t>
                      </a:r>
                      <a:endParaRPr lang="en-US" sz="1100" b="1" dirty="0"/>
                    </a:p>
                  </a:txBody>
                  <a:tcPr vert="vert27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402081"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 smtClean="0"/>
                        <a:t>Ga</a:t>
                      </a:r>
                      <a:endParaRPr lang="en-US" sz="1100" b="1" dirty="0"/>
                    </a:p>
                  </a:txBody>
                  <a:tcPr vert="vert27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3" name="TextBox 32"/>
          <p:cNvSpPr txBox="1"/>
          <p:nvPr/>
        </p:nvSpPr>
        <p:spPr>
          <a:xfrm>
            <a:off x="5884966" y="4703338"/>
            <a:ext cx="325903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u="sng" dirty="0" smtClean="0">
                <a:latin typeface="+mj-lt"/>
              </a:rPr>
              <a:t>ISAC yields </a:t>
            </a:r>
          </a:p>
          <a:p>
            <a:r>
              <a:rPr lang="en-US" sz="1800" baseline="30000" dirty="0" smtClean="0">
                <a:latin typeface="+mj-lt"/>
              </a:rPr>
              <a:t>72</a:t>
            </a:r>
            <a:r>
              <a:rPr lang="en-US" sz="1800" dirty="0" smtClean="0">
                <a:latin typeface="+mj-lt"/>
              </a:rPr>
              <a:t>Kr:  440/s (measured)</a:t>
            </a:r>
          </a:p>
          <a:p>
            <a:r>
              <a:rPr lang="en-US" sz="1800" baseline="30000" dirty="0" smtClean="0">
                <a:latin typeface="+mj-lt"/>
              </a:rPr>
              <a:t>70</a:t>
            </a:r>
            <a:r>
              <a:rPr lang="en-US" sz="1800" dirty="0" smtClean="0">
                <a:latin typeface="+mj-lt"/>
              </a:rPr>
              <a:t>Kr: ~0.2/s extrapolated assuming yield reduction of 50/n</a:t>
            </a:r>
            <a:endParaRPr lang="en-US" sz="1800" dirty="0">
              <a:latin typeface="+mj-lt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8942" y="4799675"/>
            <a:ext cx="39677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  <a:latin typeface="+mj-lt"/>
                <a:sym typeface="Wingdings" panose="05000000000000000000" pitchFamily="2" charset="2"/>
              </a:rPr>
              <a:t> </a:t>
            </a:r>
            <a:r>
              <a:rPr lang="en-US" sz="2000" dirty="0" smtClean="0">
                <a:solidFill>
                  <a:srgbClr val="FF0000"/>
                </a:solidFill>
                <a:latin typeface="+mj-lt"/>
              </a:rPr>
              <a:t>Impossible </a:t>
            </a:r>
            <a:r>
              <a:rPr lang="en-US" sz="2000" dirty="0">
                <a:solidFill>
                  <a:srgbClr val="FF0000"/>
                </a:solidFill>
                <a:latin typeface="+mj-lt"/>
              </a:rPr>
              <a:t>to produce at ISAC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58942" y="5306950"/>
            <a:ext cx="33393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/>
              <a:buChar char="à"/>
            </a:pPr>
            <a:r>
              <a:rPr lang="en-US" sz="2000" dirty="0" smtClean="0">
                <a:solidFill>
                  <a:srgbClr val="FF0000"/>
                </a:solidFill>
                <a:latin typeface="+mj-lt"/>
                <a:sym typeface="Wingdings" panose="05000000000000000000" pitchFamily="2" charset="2"/>
              </a:rPr>
              <a:t>Possible production and </a:t>
            </a:r>
            <a:br>
              <a:rPr lang="en-US" sz="2000" dirty="0" smtClean="0">
                <a:solidFill>
                  <a:srgbClr val="FF0000"/>
                </a:solidFill>
                <a:latin typeface="+mj-lt"/>
                <a:sym typeface="Wingdings" panose="05000000000000000000" pitchFamily="2" charset="2"/>
              </a:rPr>
            </a:br>
            <a:r>
              <a:rPr lang="en-US" sz="2000" dirty="0" smtClean="0">
                <a:solidFill>
                  <a:srgbClr val="FF0000"/>
                </a:solidFill>
                <a:latin typeface="+mj-lt"/>
                <a:sym typeface="Wingdings" panose="05000000000000000000" pitchFamily="2" charset="2"/>
              </a:rPr>
              <a:t>separation at EMMA</a:t>
            </a:r>
            <a:endParaRPr lang="en-US" sz="2000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July 10, 2017</a:t>
            </a:r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2017 Science Week - ARIEL/ISAC Nuclear Physics</a:t>
            </a:r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6A7D6E3-EA9D-E741-9881-B35FD4502932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9" t="13201" r="62316" b="15508"/>
          <a:stretch/>
        </p:blipFill>
        <p:spPr bwMode="auto">
          <a:xfrm>
            <a:off x="2201497" y="948687"/>
            <a:ext cx="2828665" cy="33479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TextBox 30"/>
          <p:cNvSpPr txBox="1"/>
          <p:nvPr/>
        </p:nvSpPr>
        <p:spPr>
          <a:xfrm>
            <a:off x="3420597" y="1886885"/>
            <a:ext cx="4174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aseline="30000" dirty="0" smtClean="0">
                <a:solidFill>
                  <a:schemeClr val="bg1"/>
                </a:solidFill>
              </a:rPr>
              <a:t>70</a:t>
            </a:r>
            <a:r>
              <a:rPr lang="en-US" sz="1400" dirty="0" smtClean="0">
                <a:solidFill>
                  <a:schemeClr val="bg1"/>
                </a:solidFill>
              </a:rPr>
              <a:t>Kr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4785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slide from Pascal’s proposal on n-deficient </a:t>
            </a:r>
            <a:r>
              <a:rPr lang="en-US" dirty="0" err="1" smtClean="0"/>
              <a:t>Yb</a:t>
            </a:r>
            <a:r>
              <a:rPr lang="en-US" dirty="0" smtClean="0"/>
              <a:t> will set up our ability to </a:t>
            </a:r>
            <a:r>
              <a:rPr lang="en-US" dirty="0"/>
              <a:t>f</a:t>
            </a:r>
            <a:r>
              <a:rPr lang="en-US" dirty="0" smtClean="0"/>
              <a:t>urther probe the proton drip line around N=82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Slide from Pascal on n-deficient </a:t>
            </a:r>
            <a:r>
              <a:rPr lang="en-US" dirty="0" err="1" smtClean="0"/>
              <a:t>Yb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July 10, 2017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2017 Science Week - ARIEL/ISAC Nuclear Physics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6A7D6E3-EA9D-E741-9881-B35FD4502932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846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Paper details a list of more than 1,000 nuclei that contribute to asymmetric reaction rates in:</a:t>
                </a: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𝛼</m:t>
                        </m:r>
                        <m:r>
                          <a:rPr lang="en-US" b="0" i="1" smtClean="0">
                            <a:latin typeface="Cambria Math"/>
                          </a:rPr>
                          <m:t>,</m:t>
                        </m:r>
                        <m:r>
                          <a:rPr lang="en-US" b="0" i="1" smtClean="0">
                            <a:latin typeface="Cambria Math"/>
                          </a:rPr>
                          <m:t>𝛾</m:t>
                        </m:r>
                      </m:e>
                    </m:d>
                  </m:oMath>
                </a14:m>
                <a:endParaRPr lang="en-US" b="0" dirty="0" smtClean="0"/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𝑝</m:t>
                        </m:r>
                        <m:r>
                          <a:rPr lang="en-US" b="0" i="1" smtClean="0">
                            <a:latin typeface="Cambria Math"/>
                          </a:rPr>
                          <m:t>,</m:t>
                        </m:r>
                        <m:r>
                          <a:rPr lang="en-US" b="0" i="1" smtClean="0">
                            <a:latin typeface="Cambria Math"/>
                          </a:rPr>
                          <m:t>𝛾</m:t>
                        </m:r>
                      </m:e>
                    </m:d>
                  </m:oMath>
                </a14:m>
                <a:endParaRPr lang="en-US" dirty="0" smtClean="0"/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𝛾</m:t>
                        </m:r>
                        <m:r>
                          <a:rPr lang="en-US" b="0" i="1" smtClean="0">
                            <a:latin typeface="Cambria Math"/>
                          </a:rPr>
                          <m:t>,</m:t>
                        </m:r>
                        <m:r>
                          <a:rPr lang="en-US" b="0" i="1" smtClean="0">
                            <a:latin typeface="Cambria Math"/>
                          </a:rPr>
                          <m:t>𝑛</m:t>
                        </m:r>
                      </m:e>
                    </m:d>
                  </m:oMath>
                </a14:m>
                <a:endParaRPr lang="en-US" dirty="0" smtClean="0"/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𝑝</m:t>
                        </m:r>
                        <m:r>
                          <a:rPr lang="en-US" b="0" i="1" smtClean="0">
                            <a:latin typeface="Cambria Math"/>
                          </a:rPr>
                          <m:t>,</m:t>
                        </m:r>
                        <m:r>
                          <a:rPr lang="en-US" b="0" i="1" smtClean="0">
                            <a:latin typeface="Cambria Math"/>
                          </a:rPr>
                          <m:t>𝑛</m:t>
                        </m:r>
                      </m:e>
                    </m:d>
                  </m:oMath>
                </a14:m>
                <a:endParaRPr lang="en-US" dirty="0" smtClean="0"/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𝛼</m:t>
                        </m:r>
                        <m:r>
                          <a:rPr lang="en-US" b="0" i="1" smtClean="0">
                            <a:latin typeface="Cambria Math"/>
                          </a:rPr>
                          <m:t>,</m:t>
                        </m:r>
                        <m:r>
                          <a:rPr lang="en-US" b="0" i="1" smtClean="0">
                            <a:latin typeface="Cambria Math"/>
                          </a:rPr>
                          <m:t>𝑛</m:t>
                        </m:r>
                      </m:e>
                    </m:d>
                  </m:oMath>
                </a14:m>
                <a:endParaRPr lang="en-US" dirty="0" smtClean="0"/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𝛼</m:t>
                        </m:r>
                        <m:r>
                          <a:rPr lang="en-US" b="0" i="1" smtClean="0">
                            <a:latin typeface="Cambria Math"/>
                          </a:rPr>
                          <m:t>,</m:t>
                        </m:r>
                        <m:r>
                          <a:rPr lang="en-US" b="0" i="1" smtClean="0">
                            <a:latin typeface="Cambria Math"/>
                          </a:rPr>
                          <m:t>𝑝</m:t>
                        </m:r>
                      </m:e>
                    </m:d>
                  </m:oMath>
                </a14:m>
                <a:endParaRPr lang="en-US" dirty="0" smtClean="0"/>
              </a:p>
              <a:p>
                <a:r>
                  <a:rPr lang="en-US" dirty="0" smtClean="0"/>
                  <a:t>Most are neutron-deficient</a:t>
                </a:r>
              </a:p>
              <a:p>
                <a:r>
                  <a:rPr lang="en-US" dirty="0" smtClean="0"/>
                  <a:t>This is a goldmine of astrophysical motivation</a:t>
                </a:r>
                <a:endParaRPr lang="en-US" dirty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259" t="-12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Stellar reaction rates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July 10, 2017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2017 Science Week - ARIEL/ISAC Nuclear Physics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6A7D6E3-EA9D-E741-9881-B35FD4502932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3"/>
          <a:stretch/>
        </p:blipFill>
        <p:spPr bwMode="auto">
          <a:xfrm>
            <a:off x="2612906" y="3071073"/>
            <a:ext cx="6414448" cy="1232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79895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4294967295"/>
          </p:nvPr>
        </p:nvPicPr>
        <p:blipFill rotWithShape="1">
          <a:blip r:embed="rId2"/>
          <a:srcRect t="9317" r="20420"/>
          <a:stretch/>
        </p:blipFill>
        <p:spPr>
          <a:xfrm>
            <a:off x="1440984" y="1245352"/>
            <a:ext cx="7150100" cy="51022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Off the coast of the island of stability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8100" y="1041117"/>
            <a:ext cx="35814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+mj-lt"/>
              </a:rPr>
              <a:t>Physics Motivation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 smtClean="0">
                <a:solidFill>
                  <a:schemeClr val="accent1"/>
                </a:solidFill>
                <a:latin typeface="+mj-lt"/>
              </a:rPr>
              <a:t>r</a:t>
            </a:r>
            <a:r>
              <a:rPr lang="en-US" dirty="0" smtClean="0">
                <a:solidFill>
                  <a:schemeClr val="accent1"/>
                </a:solidFill>
                <a:latin typeface="+mj-lt"/>
              </a:rPr>
              <a:t>-process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accent1"/>
                </a:solidFill>
                <a:latin typeface="+mj-lt"/>
              </a:rPr>
              <a:t>Fission cycling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accent1"/>
                </a:solidFill>
                <a:latin typeface="+mj-lt"/>
              </a:rPr>
              <a:t>Nuclear structure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 smtClean="0">
              <a:solidFill>
                <a:schemeClr val="accent1"/>
              </a:solidFill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 smtClean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July 10, 2017</a:t>
            </a:r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2017 Science Week - ARIEL/ISAC Nuclear Physics</a:t>
            </a:r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3512733-F38B-6A49-BC10-73E8D4B90B73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2892262" y="1797269"/>
            <a:ext cx="1371600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+mj-lt"/>
              </a:rPr>
              <a:t>Far from Stability</a:t>
            </a:r>
            <a:endParaRPr lang="en-US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618980" y="2990225"/>
            <a:ext cx="82296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+mj-lt"/>
              </a:rPr>
              <a:t>N=Z</a:t>
            </a:r>
            <a:endParaRPr lang="en-US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586784" y="3476205"/>
            <a:ext cx="1645920" cy="4572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i="1" dirty="0" err="1" smtClean="0">
                <a:solidFill>
                  <a:schemeClr val="bg1"/>
                </a:solidFill>
                <a:latin typeface="+mj-lt"/>
              </a:rPr>
              <a:t>rp</a:t>
            </a:r>
            <a:r>
              <a:rPr lang="en-US" dirty="0" smtClean="0">
                <a:solidFill>
                  <a:schemeClr val="bg1"/>
                </a:solidFill>
                <a:latin typeface="+mj-lt"/>
              </a:rPr>
              <a:t>-process</a:t>
            </a:r>
            <a:endParaRPr lang="en-US" i="1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>
            <a:off x="3066584" y="3476205"/>
            <a:ext cx="393040" cy="436147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2633556" y="5616057"/>
            <a:ext cx="3017520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+mj-lt"/>
              </a:rPr>
              <a:t>Haloes – </a:t>
            </a:r>
          </a:p>
          <a:p>
            <a:r>
              <a:rPr lang="en-US" dirty="0" smtClean="0">
                <a:solidFill>
                  <a:schemeClr val="bg1"/>
                </a:solidFill>
                <a:latin typeface="+mj-lt"/>
              </a:rPr>
              <a:t>Continuum Structure</a:t>
            </a:r>
            <a:endParaRPr lang="en-US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504450" y="5090519"/>
            <a:ext cx="3200400" cy="4572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+mj-lt"/>
              </a:rPr>
              <a:t>Position of the dripline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643366" y="4249661"/>
            <a:ext cx="1554480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+mj-lt"/>
              </a:rPr>
              <a:t>Structural Changes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396936" y="3628604"/>
            <a:ext cx="2194560" cy="4572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i="1" dirty="0" smtClean="0">
                <a:solidFill>
                  <a:schemeClr val="bg1"/>
                </a:solidFill>
                <a:latin typeface="+mj-lt"/>
              </a:rPr>
              <a:t>r</a:t>
            </a:r>
            <a:r>
              <a:rPr lang="en-US" dirty="0" smtClean="0">
                <a:solidFill>
                  <a:schemeClr val="bg1"/>
                </a:solidFill>
                <a:latin typeface="+mj-lt"/>
              </a:rPr>
              <a:t>-process path</a:t>
            </a:r>
            <a:endParaRPr lang="en-US" i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6485860" y="2424223"/>
            <a:ext cx="721390" cy="566002"/>
          </a:xfrm>
          <a:prstGeom prst="ellipse">
            <a:avLst/>
          </a:prstGeom>
          <a:noFill/>
          <a:ln w="571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Line Callout 2 23"/>
          <p:cNvSpPr/>
          <p:nvPr/>
        </p:nvSpPr>
        <p:spPr>
          <a:xfrm>
            <a:off x="6485860" y="4922874"/>
            <a:ext cx="2200940" cy="776177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249174"/>
              <a:gd name="adj6" fmla="val 17453"/>
            </a:avLst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Neutron-rich:</a:t>
            </a:r>
          </a:p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Md</a:t>
            </a:r>
            <a:r>
              <a:rPr lang="en-US" dirty="0" smtClean="0">
                <a:solidFill>
                  <a:schemeClr val="tx1"/>
                </a:solidFill>
              </a:rPr>
              <a:t>, Pu, Am, Bk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0970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4" grpId="0" animBg="1"/>
    </p:bldLst>
  </p:timing>
</p:sld>
</file>

<file path=ppt/theme/theme1.xml><?xml version="1.0" encoding="utf-8"?>
<a:theme xmlns:a="http://schemas.openxmlformats.org/drawingml/2006/main" name="Lascar_TRIUMF_Template">
  <a:themeElements>
    <a:clrScheme name="TRIUMF">
      <a:dk1>
        <a:srgbClr val="000000"/>
      </a:dk1>
      <a:lt1>
        <a:sysClr val="window" lastClr="FFFFFF"/>
      </a:lt1>
      <a:dk2>
        <a:srgbClr val="6E615D"/>
      </a:dk2>
      <a:lt2>
        <a:srgbClr val="EAE6E3"/>
      </a:lt2>
      <a:accent1>
        <a:srgbClr val="005BA8"/>
      </a:accent1>
      <a:accent2>
        <a:srgbClr val="A02A17"/>
      </a:accent2>
      <a:accent3>
        <a:srgbClr val="689550"/>
      </a:accent3>
      <a:accent4>
        <a:srgbClr val="F47B29"/>
      </a:accent4>
      <a:accent5>
        <a:srgbClr val="6E615D"/>
      </a:accent5>
      <a:accent6>
        <a:srgbClr val="AFA9A6"/>
      </a:accent6>
      <a:hlink>
        <a:srgbClr val="0000FF"/>
      </a:hlink>
      <a:folHlink>
        <a:srgbClr val="AFA9A6"/>
      </a:folHlink>
    </a:clrScheme>
    <a:fontScheme name="TRIUMF Preferred">
      <a:majorFont>
        <a:latin typeface="Myriad Pro"/>
        <a:ea typeface=""/>
        <a:cs typeface=""/>
        <a:font script="Grek" typeface="Arial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Garamond"/>
        <a:ea typeface=""/>
        <a:cs typeface=""/>
        <a:font script="Grek" typeface="Times New Roman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TRIUMF_PPT_07-V2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RIUMF_PPT_07-V2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RIUMF_PPT_07-V2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RIUMF_PPT_07-V2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RIUMF_PPT_07-V2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RIUMF_PPT_07-V2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RIUMF_PPT_07-V2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RIUMF_PPT_07-V2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RIUMF_PPT_07-V2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RIUMF_PPT_07-V2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RIUMF_PPT_07-V2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RIUMF_PPT_07-V2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Lascar_TRIUMF_Template</Template>
  <TotalTime>4298</TotalTime>
  <Words>1973</Words>
  <Application>Microsoft Office PowerPoint</Application>
  <PresentationFormat>On-screen Show (4:3)</PresentationFormat>
  <Paragraphs>430</Paragraphs>
  <Slides>29</Slides>
  <Notes>5</Notes>
  <HiddenSlides>6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29</vt:i4>
      </vt:variant>
    </vt:vector>
  </HeadingPairs>
  <TitlesOfParts>
    <vt:vector size="32" baseType="lpstr">
      <vt:lpstr>Lascar_TRIUMF_Template</vt:lpstr>
      <vt:lpstr>Acrobat Document</vt:lpstr>
      <vt:lpstr>Equation</vt:lpstr>
      <vt:lpstr>PowerPoint Presentation</vt:lpstr>
      <vt:lpstr>What do masses tell us?</vt:lpstr>
      <vt:lpstr>Nuclear structure – 100Sn </vt:lpstr>
      <vt:lpstr>The rp-process</vt:lpstr>
      <vt:lpstr>The rp-process</vt:lpstr>
      <vt:lpstr>The rp-process case 70Kr</vt:lpstr>
      <vt:lpstr>Slide from Pascal on n-deficient Yb</vt:lpstr>
      <vt:lpstr>Stellar reaction rates</vt:lpstr>
      <vt:lpstr>Off the coast of the island of stability</vt:lpstr>
      <vt:lpstr>The community has moved to neutron-rich</vt:lpstr>
      <vt:lpstr>Advantages of EMMATrap</vt:lpstr>
      <vt:lpstr>EMMATrap</vt:lpstr>
      <vt:lpstr>EMMATrap (5-year plan)</vt:lpstr>
      <vt:lpstr>MR-TOF-MS</vt:lpstr>
      <vt:lpstr>A basic gas stopping cell</vt:lpstr>
      <vt:lpstr>Simulated extraction efficiency through the 1st nozzle </vt:lpstr>
      <vt:lpstr>A bunching gas cell</vt:lpstr>
      <vt:lpstr>RF-funnel system for ion extraction &amp; bunching</vt:lpstr>
      <vt:lpstr>Bunched operation for 100Sn</vt:lpstr>
      <vt:lpstr>Bunched operation for 100Sn</vt:lpstr>
      <vt:lpstr>Bunched operation for 100Sn</vt:lpstr>
      <vt:lpstr>Summary</vt:lpstr>
      <vt:lpstr>PowerPoint Presentation</vt:lpstr>
      <vt:lpstr>The rp-process case 70Kr</vt:lpstr>
      <vt:lpstr>Linear Paul Trap</vt:lpstr>
      <vt:lpstr>Penning trap</vt:lpstr>
      <vt:lpstr>EMMA without trap</vt:lpstr>
      <vt:lpstr>RF funnel concept</vt:lpstr>
      <vt:lpstr>Gas stopper cell</vt:lpstr>
    </vt:vector>
  </TitlesOfParts>
  <Company>TRIUMF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Daniel Lascar</dc:creator>
  <cp:lastModifiedBy>Daniel Lascar</cp:lastModifiedBy>
  <cp:revision>141</cp:revision>
  <dcterms:created xsi:type="dcterms:W3CDTF">2016-03-03T00:01:21Z</dcterms:created>
  <dcterms:modified xsi:type="dcterms:W3CDTF">2017-06-30T00:09:42Z</dcterms:modified>
</cp:coreProperties>
</file>